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9"/>
  </p:notesMasterIdLst>
  <p:sldIdLst>
    <p:sldId id="256" r:id="rId2"/>
    <p:sldId id="308" r:id="rId3"/>
    <p:sldId id="261" r:id="rId4"/>
    <p:sldId id="309" r:id="rId5"/>
    <p:sldId id="267" r:id="rId6"/>
    <p:sldId id="275" r:id="rId7"/>
    <p:sldId id="318" r:id="rId8"/>
    <p:sldId id="315" r:id="rId9"/>
    <p:sldId id="316" r:id="rId10"/>
    <p:sldId id="312" r:id="rId11"/>
    <p:sldId id="288" r:id="rId12"/>
    <p:sldId id="314" r:id="rId13"/>
    <p:sldId id="319" r:id="rId14"/>
    <p:sldId id="320" r:id="rId15"/>
    <p:sldId id="321" r:id="rId16"/>
    <p:sldId id="322" r:id="rId17"/>
    <p:sldId id="323" r:id="rId18"/>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CC"/>
    <a:srgbClr val="FFFFCC"/>
    <a:srgbClr val="CCFF99"/>
    <a:srgbClr val="6B27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5256" autoAdjust="0"/>
  </p:normalViewPr>
  <p:slideViewPr>
    <p:cSldViewPr snapToGrid="0">
      <p:cViewPr varScale="1">
        <p:scale>
          <a:sx n="78" d="100"/>
          <a:sy n="78" d="100"/>
        </p:scale>
        <p:origin x="898"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0"/>
            <a:ext cx="2972421" cy="466578"/>
          </a:xfrm>
          <a:prstGeom prst="rect">
            <a:avLst/>
          </a:prstGeom>
        </p:spPr>
        <p:txBody>
          <a:bodyPr vert="horz" lIns="91440" tIns="45720" rIns="91440" bIns="45720" rtlCol="0"/>
          <a:lstStyle>
            <a:lvl1pPr algn="r">
              <a:defRPr sz="1200"/>
            </a:lvl1pPr>
          </a:lstStyle>
          <a:p>
            <a:fld id="{1E79592B-3602-4F23-BB55-4FCBF4548530}" type="datetimeFigureOut">
              <a:rPr lang="en-US" smtClean="0"/>
              <a:t>5/7/2025</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4033"/>
            <a:ext cx="5485158" cy="36607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822"/>
            <a:ext cx="2972421" cy="466578"/>
          </a:xfrm>
          <a:prstGeom prst="rect">
            <a:avLst/>
          </a:prstGeom>
        </p:spPr>
        <p:txBody>
          <a:bodyPr vert="horz" lIns="91440" tIns="45720" rIns="91440" bIns="45720" rtlCol="0" anchor="b"/>
          <a:lstStyle>
            <a:lvl1pPr algn="r">
              <a:defRPr sz="1200"/>
            </a:lvl1pPr>
          </a:lstStyle>
          <a:p>
            <a:fld id="{B4C2A3BF-C4C7-4AC8-8986-3DAA0D8C542D}" type="slidenum">
              <a:rPr lang="en-US" smtClean="0"/>
              <a:t>‹#›</a:t>
            </a:fld>
            <a:endParaRPr lang="en-US"/>
          </a:p>
        </p:txBody>
      </p:sp>
    </p:spTree>
    <p:extLst>
      <p:ext uri="{BB962C8B-B14F-4D97-AF65-F5344CB8AC3E}">
        <p14:creationId xmlns:p14="http://schemas.microsoft.com/office/powerpoint/2010/main" val="16950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2A3BF-C4C7-4AC8-8986-3DAA0D8C542D}" type="slidenum">
              <a:rPr lang="en-US" smtClean="0"/>
              <a:t>1</a:t>
            </a:fld>
            <a:endParaRPr lang="en-US"/>
          </a:p>
        </p:txBody>
      </p:sp>
    </p:spTree>
    <p:extLst>
      <p:ext uri="{BB962C8B-B14F-4D97-AF65-F5344CB8AC3E}">
        <p14:creationId xmlns:p14="http://schemas.microsoft.com/office/powerpoint/2010/main" val="120924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2A3BF-C4C7-4AC8-8986-3DAA0D8C542D}" type="slidenum">
              <a:rPr lang="en-US" smtClean="0"/>
              <a:t>15</a:t>
            </a:fld>
            <a:endParaRPr lang="en-US"/>
          </a:p>
        </p:txBody>
      </p:sp>
    </p:spTree>
    <p:extLst>
      <p:ext uri="{BB962C8B-B14F-4D97-AF65-F5344CB8AC3E}">
        <p14:creationId xmlns:p14="http://schemas.microsoft.com/office/powerpoint/2010/main" val="76199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EE1991-F457-4FB5-B407-877D0354ADE6}"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237031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EE1991-F457-4FB5-B407-877D0354ADE6}"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184505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EE1991-F457-4FB5-B407-877D0354ADE6}"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8F8D57-CA07-4AED-B8BC-4B9C14DE776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538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2EE1991-F457-4FB5-B407-877D0354ADE6}"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2026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2EE1991-F457-4FB5-B407-877D0354ADE6}"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8F8D57-CA07-4AED-B8BC-4B9C14DE776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45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2EE1991-F457-4FB5-B407-877D0354ADE6}"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99672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E1991-F457-4FB5-B407-877D0354ADE6}"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560405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E1991-F457-4FB5-B407-877D0354ADE6}"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240918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E1991-F457-4FB5-B407-877D0354ADE6}"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376577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EE1991-F457-4FB5-B407-877D0354ADE6}"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261817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EE1991-F457-4FB5-B407-877D0354ADE6}"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308450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EE1991-F457-4FB5-B407-877D0354ADE6}" type="datetimeFigureOut">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304784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EE1991-F457-4FB5-B407-877D0354ADE6}"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373584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E1991-F457-4FB5-B407-877D0354ADE6}" type="datetimeFigureOut">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41120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EE1991-F457-4FB5-B407-877D0354ADE6}"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191577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EE1991-F457-4FB5-B407-877D0354ADE6}"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F8F8D57-CA07-4AED-B8BC-4B9C14DE7769}" type="slidenum">
              <a:rPr lang="en-US" smtClean="0"/>
              <a:t>‹#›</a:t>
            </a:fld>
            <a:endParaRPr lang="en-US"/>
          </a:p>
        </p:txBody>
      </p:sp>
    </p:spTree>
    <p:extLst>
      <p:ext uri="{BB962C8B-B14F-4D97-AF65-F5344CB8AC3E}">
        <p14:creationId xmlns:p14="http://schemas.microsoft.com/office/powerpoint/2010/main" val="122553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2EE1991-F457-4FB5-B407-877D0354ADE6}" type="datetimeFigureOut">
              <a:rPr lang="en-US" smtClean="0"/>
              <a:t>5/7/2025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F8F8D57-CA07-4AED-B8BC-4B9C14DE7769}" type="slidenum">
              <a:rPr lang="en-US" smtClean="0"/>
              <a:t>‹#›</a:t>
            </a:fld>
            <a:endParaRPr lang="en-US"/>
          </a:p>
        </p:txBody>
      </p:sp>
    </p:spTree>
    <p:extLst>
      <p:ext uri="{BB962C8B-B14F-4D97-AF65-F5344CB8AC3E}">
        <p14:creationId xmlns:p14="http://schemas.microsoft.com/office/powerpoint/2010/main" val="9987187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HiddenJamaicaPlain@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8A12-B300-1402-0862-8E41E05ABFE1}"/>
              </a:ext>
            </a:extLst>
          </p:cNvPr>
          <p:cNvSpPr>
            <a:spLocks noGrp="1"/>
          </p:cNvSpPr>
          <p:nvPr>
            <p:ph type="ctrTitle"/>
          </p:nvPr>
        </p:nvSpPr>
        <p:spPr>
          <a:xfrm>
            <a:off x="2448309" y="1641987"/>
            <a:ext cx="8901954" cy="3131575"/>
          </a:xfrm>
        </p:spPr>
        <p:txBody>
          <a:bodyPr>
            <a:noAutofit/>
          </a:bodyPr>
          <a:lstStyle/>
          <a:p>
            <a:pPr algn="ctr"/>
            <a:r>
              <a:rPr lang="en-US" sz="4000" b="1" dirty="0"/>
              <a:t>Slavery at Loring Greenough House</a:t>
            </a:r>
            <a:br>
              <a:rPr lang="en-US" sz="4400" b="1" dirty="0"/>
            </a:br>
            <a:br>
              <a:rPr lang="en-US" sz="4400" b="1" dirty="0"/>
            </a:br>
            <a:br>
              <a:rPr lang="en-US" sz="3200" b="1" dirty="0"/>
            </a:br>
            <a:r>
              <a:rPr lang="en-US" sz="3600" b="1" dirty="0"/>
              <a:t>Hidden Jamaica Plain</a:t>
            </a:r>
            <a:endParaRPr lang="en-US" sz="4400" b="1" dirty="0"/>
          </a:p>
        </p:txBody>
      </p:sp>
      <p:sp>
        <p:nvSpPr>
          <p:cNvPr id="3" name="TextBox 2">
            <a:extLst>
              <a:ext uri="{FF2B5EF4-FFF2-40B4-BE49-F238E27FC236}">
                <a16:creationId xmlns:a16="http://schemas.microsoft.com/office/drawing/2014/main" id="{6C9EABAA-29DD-BDAB-6FB2-15E90FAF5303}"/>
              </a:ext>
            </a:extLst>
          </p:cNvPr>
          <p:cNvSpPr txBox="1"/>
          <p:nvPr/>
        </p:nvSpPr>
        <p:spPr>
          <a:xfrm>
            <a:off x="2802193" y="4169580"/>
            <a:ext cx="795411" cy="646331"/>
          </a:xfrm>
          <a:prstGeom prst="rect">
            <a:avLst/>
          </a:prstGeom>
          <a:noFill/>
        </p:spPr>
        <p:txBody>
          <a:bodyPr wrap="none" rtlCol="0">
            <a:spAutoFit/>
          </a:bodyPr>
          <a:lstStyle/>
          <a:p>
            <a:r>
              <a:rPr lang="en-US" sz="3600" b="1" dirty="0"/>
              <a:t>***</a:t>
            </a:r>
          </a:p>
        </p:txBody>
      </p:sp>
      <p:sp>
        <p:nvSpPr>
          <p:cNvPr id="4" name="TextBox 3">
            <a:extLst>
              <a:ext uri="{FF2B5EF4-FFF2-40B4-BE49-F238E27FC236}">
                <a16:creationId xmlns:a16="http://schemas.microsoft.com/office/drawing/2014/main" id="{68EDB8A4-1FE9-BAE9-3A59-7B4D5509DB1F}"/>
              </a:ext>
            </a:extLst>
          </p:cNvPr>
          <p:cNvSpPr txBox="1"/>
          <p:nvPr/>
        </p:nvSpPr>
        <p:spPr>
          <a:xfrm>
            <a:off x="10181303" y="4169580"/>
            <a:ext cx="795411" cy="646331"/>
          </a:xfrm>
          <a:prstGeom prst="rect">
            <a:avLst/>
          </a:prstGeom>
          <a:noFill/>
        </p:spPr>
        <p:txBody>
          <a:bodyPr wrap="none" rtlCol="0">
            <a:spAutoFit/>
          </a:bodyPr>
          <a:lstStyle/>
          <a:p>
            <a:r>
              <a:rPr lang="en-US" sz="3600" b="1" dirty="0"/>
              <a:t>***</a:t>
            </a:r>
          </a:p>
        </p:txBody>
      </p:sp>
    </p:spTree>
    <p:extLst>
      <p:ext uri="{BB962C8B-B14F-4D97-AF65-F5344CB8AC3E}">
        <p14:creationId xmlns:p14="http://schemas.microsoft.com/office/powerpoint/2010/main" val="3211362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0393-09DF-0E50-A06F-6A86283ABACF}"/>
              </a:ext>
            </a:extLst>
          </p:cNvPr>
          <p:cNvSpPr>
            <a:spLocks noGrp="1"/>
          </p:cNvSpPr>
          <p:nvPr>
            <p:ph type="title"/>
          </p:nvPr>
        </p:nvSpPr>
        <p:spPr/>
        <p:txBody>
          <a:bodyPr/>
          <a:lstStyle/>
          <a:p>
            <a:r>
              <a:rPr lang="en-US" dirty="0"/>
              <a:t>Commodore Joshua Loring’s Will (1774)</a:t>
            </a:r>
          </a:p>
        </p:txBody>
      </p:sp>
      <p:pic>
        <p:nvPicPr>
          <p:cNvPr id="5" name="Content Placeholder 4" descr="A close up of a document">
            <a:extLst>
              <a:ext uri="{FF2B5EF4-FFF2-40B4-BE49-F238E27FC236}">
                <a16:creationId xmlns:a16="http://schemas.microsoft.com/office/drawing/2014/main" id="{444DFA0F-02C6-1B8D-FC8D-D85C708B26F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3387"/>
          <a:stretch/>
        </p:blipFill>
        <p:spPr>
          <a:xfrm>
            <a:off x="2898320" y="1481395"/>
            <a:ext cx="8059285" cy="1845465"/>
          </a:xfrm>
        </p:spPr>
      </p:pic>
      <p:pic>
        <p:nvPicPr>
          <p:cNvPr id="3" name="Content Placeholder 4" descr="A close-up of a handwritten letter&#10;&#10;Description automatically generated">
            <a:extLst>
              <a:ext uri="{FF2B5EF4-FFF2-40B4-BE49-F238E27FC236}">
                <a16:creationId xmlns:a16="http://schemas.microsoft.com/office/drawing/2014/main" id="{8069EFF6-0F00-AE24-19F1-520755B6E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587" y="3735633"/>
            <a:ext cx="4670478" cy="2434735"/>
          </a:xfrm>
          <a:prstGeom prst="rect">
            <a:avLst/>
          </a:prstGeom>
        </p:spPr>
      </p:pic>
      <p:pic>
        <p:nvPicPr>
          <p:cNvPr id="7" name="Content Placeholder 6" descr="A white text on a white background&#10;&#10;Description automatically generated">
            <a:extLst>
              <a:ext uri="{FF2B5EF4-FFF2-40B4-BE49-F238E27FC236}">
                <a16:creationId xmlns:a16="http://schemas.microsoft.com/office/drawing/2014/main" id="{E7CBF5D7-8949-15FE-C0F4-4419C8112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5934" y="3662828"/>
            <a:ext cx="4318880" cy="2793955"/>
          </a:xfrm>
          <a:prstGeom prst="rect">
            <a:avLst/>
          </a:prstGeom>
        </p:spPr>
      </p:pic>
      <p:sp>
        <p:nvSpPr>
          <p:cNvPr id="4" name="Rectangle 3">
            <a:extLst>
              <a:ext uri="{FF2B5EF4-FFF2-40B4-BE49-F238E27FC236}">
                <a16:creationId xmlns:a16="http://schemas.microsoft.com/office/drawing/2014/main" id="{51AEFEDC-E6D3-2070-02F7-0E036CD90C76}"/>
              </a:ext>
            </a:extLst>
          </p:cNvPr>
          <p:cNvSpPr/>
          <p:nvPr/>
        </p:nvSpPr>
        <p:spPr>
          <a:xfrm>
            <a:off x="2174033" y="4756277"/>
            <a:ext cx="4357396" cy="401216"/>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084A595-5F90-F5D6-0DEF-9C4F1710B929}"/>
              </a:ext>
            </a:extLst>
          </p:cNvPr>
          <p:cNvSpPr/>
          <p:nvPr/>
        </p:nvSpPr>
        <p:spPr>
          <a:xfrm>
            <a:off x="7609715" y="5495731"/>
            <a:ext cx="3754971" cy="754485"/>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A97D34-8396-3A35-0C96-77E4F18EB86D}"/>
              </a:ext>
            </a:extLst>
          </p:cNvPr>
          <p:cNvSpPr txBox="1"/>
          <p:nvPr/>
        </p:nvSpPr>
        <p:spPr>
          <a:xfrm>
            <a:off x="2403587" y="6354853"/>
            <a:ext cx="3603949" cy="261610"/>
          </a:xfrm>
          <a:prstGeom prst="rect">
            <a:avLst/>
          </a:prstGeom>
          <a:noFill/>
        </p:spPr>
        <p:txBody>
          <a:bodyPr wrap="square">
            <a:spAutoFit/>
          </a:bodyPr>
          <a:lstStyle/>
          <a:p>
            <a:r>
              <a:rPr lang="en-US" sz="1100" b="1" i="1" dirty="0">
                <a:solidFill>
                  <a:srgbClr val="242424"/>
                </a:solidFill>
                <a:effectLst/>
                <a:highlight>
                  <a:srgbClr val="FFFFFF"/>
                </a:highlight>
              </a:rPr>
              <a:t>Source:  British National Archives</a:t>
            </a:r>
            <a:endParaRPr lang="en-US" sz="1100" b="1" i="1" dirty="0"/>
          </a:p>
        </p:txBody>
      </p:sp>
    </p:spTree>
    <p:extLst>
      <p:ext uri="{BB962C8B-B14F-4D97-AF65-F5344CB8AC3E}">
        <p14:creationId xmlns:p14="http://schemas.microsoft.com/office/powerpoint/2010/main" val="4252940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7AAE-0CFE-A4C0-8A4B-BBDA7636F1E3}"/>
              </a:ext>
            </a:extLst>
          </p:cNvPr>
          <p:cNvSpPr>
            <a:spLocks noGrp="1"/>
          </p:cNvSpPr>
          <p:nvPr>
            <p:ph type="title"/>
          </p:nvPr>
        </p:nvSpPr>
        <p:spPr>
          <a:xfrm>
            <a:off x="2536164" y="244589"/>
            <a:ext cx="8911687" cy="1280890"/>
          </a:xfrm>
        </p:spPr>
        <p:txBody>
          <a:bodyPr/>
          <a:lstStyle/>
          <a:p>
            <a:r>
              <a:rPr lang="en-US" dirty="0"/>
              <a:t>Dick Morey/Welsh</a:t>
            </a:r>
          </a:p>
        </p:txBody>
      </p:sp>
      <p:pic>
        <p:nvPicPr>
          <p:cNvPr id="5122" name="Picture 2" descr="Silhouette of a five year old boy facing forward.">
            <a:extLst>
              <a:ext uri="{FF2B5EF4-FFF2-40B4-BE49-F238E27FC236}">
                <a16:creationId xmlns:a16="http://schemas.microsoft.com/office/drawing/2014/main" id="{EF643B31-1253-07F8-78D4-158C62E77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085" y="1322073"/>
            <a:ext cx="1822728" cy="5400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817D390-00F1-698B-70AB-24392D36EB20}"/>
              </a:ext>
            </a:extLst>
          </p:cNvPr>
          <p:cNvPicPr>
            <a:picLocks noChangeAspect="1"/>
          </p:cNvPicPr>
          <p:nvPr/>
        </p:nvPicPr>
        <p:blipFill>
          <a:blip r:embed="rId3"/>
          <a:stretch>
            <a:fillRect/>
          </a:stretch>
        </p:blipFill>
        <p:spPr>
          <a:xfrm>
            <a:off x="5224544" y="4649024"/>
            <a:ext cx="2919332" cy="1986089"/>
          </a:xfrm>
          <a:prstGeom prst="rect">
            <a:avLst/>
          </a:prstGeom>
        </p:spPr>
      </p:pic>
      <p:pic>
        <p:nvPicPr>
          <p:cNvPr id="7" name="Picture 6">
            <a:extLst>
              <a:ext uri="{FF2B5EF4-FFF2-40B4-BE49-F238E27FC236}">
                <a16:creationId xmlns:a16="http://schemas.microsoft.com/office/drawing/2014/main" id="{11D353A1-3A27-EEF1-221D-19C5BDC6288A}"/>
              </a:ext>
            </a:extLst>
          </p:cNvPr>
          <p:cNvPicPr>
            <a:picLocks noChangeAspect="1"/>
          </p:cNvPicPr>
          <p:nvPr/>
        </p:nvPicPr>
        <p:blipFill rotWithShape="1">
          <a:blip r:embed="rId4"/>
          <a:srcRect l="36875" t="2466" r="36328"/>
          <a:stretch/>
        </p:blipFill>
        <p:spPr>
          <a:xfrm>
            <a:off x="9036172" y="1322073"/>
            <a:ext cx="2687030" cy="4441826"/>
          </a:xfrm>
          <a:prstGeom prst="rect">
            <a:avLst/>
          </a:prstGeom>
        </p:spPr>
      </p:pic>
      <p:pic>
        <p:nvPicPr>
          <p:cNvPr id="5124" name="Picture 4">
            <a:extLst>
              <a:ext uri="{FF2B5EF4-FFF2-40B4-BE49-F238E27FC236}">
                <a16:creationId xmlns:a16="http://schemas.microsoft.com/office/drawing/2014/main" id="{2757C791-4FBC-7C66-3E2F-28238AB507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4544" y="1322073"/>
            <a:ext cx="3041558" cy="31692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9917292-F3BD-3B6C-9F70-87582B0CBD66}"/>
              </a:ext>
            </a:extLst>
          </p:cNvPr>
          <p:cNvSpPr txBox="1"/>
          <p:nvPr/>
        </p:nvSpPr>
        <p:spPr>
          <a:xfrm>
            <a:off x="8266102" y="6183288"/>
            <a:ext cx="3666423" cy="307777"/>
          </a:xfrm>
          <a:prstGeom prst="rect">
            <a:avLst/>
          </a:prstGeom>
          <a:noFill/>
        </p:spPr>
        <p:txBody>
          <a:bodyPr wrap="square" rtlCol="0">
            <a:spAutoFit/>
          </a:bodyPr>
          <a:lstStyle/>
          <a:p>
            <a:r>
              <a:rPr lang="en-US" sz="1400" b="1" dirty="0"/>
              <a:t>Sought freedom at age 18 in 1798</a:t>
            </a:r>
          </a:p>
        </p:txBody>
      </p:sp>
      <p:sp>
        <p:nvSpPr>
          <p:cNvPr id="11" name="TextBox 10">
            <a:extLst>
              <a:ext uri="{FF2B5EF4-FFF2-40B4-BE49-F238E27FC236}">
                <a16:creationId xmlns:a16="http://schemas.microsoft.com/office/drawing/2014/main" id="{CE0DA23C-50CE-3A26-6853-3C43DFA9FB6D}"/>
              </a:ext>
            </a:extLst>
          </p:cNvPr>
          <p:cNvSpPr txBox="1"/>
          <p:nvPr/>
        </p:nvSpPr>
        <p:spPr>
          <a:xfrm>
            <a:off x="9071634" y="996148"/>
            <a:ext cx="2860891" cy="307777"/>
          </a:xfrm>
          <a:prstGeom prst="rect">
            <a:avLst/>
          </a:prstGeom>
          <a:noFill/>
        </p:spPr>
        <p:txBody>
          <a:bodyPr wrap="square" rtlCol="0" anchor="ctr">
            <a:spAutoFit/>
          </a:bodyPr>
          <a:lstStyle/>
          <a:p>
            <a:r>
              <a:rPr lang="en-US" sz="1400" b="1" dirty="0"/>
              <a:t>Indentured at age 6 in 1786</a:t>
            </a:r>
          </a:p>
        </p:txBody>
      </p:sp>
      <p:sp>
        <p:nvSpPr>
          <p:cNvPr id="12" name="TextBox 11">
            <a:extLst>
              <a:ext uri="{FF2B5EF4-FFF2-40B4-BE49-F238E27FC236}">
                <a16:creationId xmlns:a16="http://schemas.microsoft.com/office/drawing/2014/main" id="{1501DC22-87E5-1C08-AC1F-785BA6574603}"/>
              </a:ext>
            </a:extLst>
          </p:cNvPr>
          <p:cNvSpPr txBox="1"/>
          <p:nvPr/>
        </p:nvSpPr>
        <p:spPr>
          <a:xfrm>
            <a:off x="4975515" y="996147"/>
            <a:ext cx="3762507" cy="307777"/>
          </a:xfrm>
          <a:prstGeom prst="rect">
            <a:avLst/>
          </a:prstGeom>
          <a:noFill/>
        </p:spPr>
        <p:txBody>
          <a:bodyPr wrap="square" rtlCol="0" anchor="ctr">
            <a:spAutoFit/>
          </a:bodyPr>
          <a:lstStyle/>
          <a:p>
            <a:r>
              <a:rPr lang="en-US" sz="1400" b="1" dirty="0"/>
              <a:t>Enslaved at Birth, Sold at age 5 in 1785</a:t>
            </a:r>
          </a:p>
        </p:txBody>
      </p:sp>
      <p:sp>
        <p:nvSpPr>
          <p:cNvPr id="3" name="TextBox 2">
            <a:extLst>
              <a:ext uri="{FF2B5EF4-FFF2-40B4-BE49-F238E27FC236}">
                <a16:creationId xmlns:a16="http://schemas.microsoft.com/office/drawing/2014/main" id="{CA95D506-CCE5-B422-311A-A4FC0B5E68DA}"/>
              </a:ext>
            </a:extLst>
          </p:cNvPr>
          <p:cNvSpPr txBox="1"/>
          <p:nvPr/>
        </p:nvSpPr>
        <p:spPr>
          <a:xfrm>
            <a:off x="1211673" y="5904809"/>
            <a:ext cx="1691324" cy="430887"/>
          </a:xfrm>
          <a:prstGeom prst="rect">
            <a:avLst/>
          </a:prstGeom>
          <a:noFill/>
        </p:spPr>
        <p:txBody>
          <a:bodyPr wrap="square" rtlCol="0">
            <a:spAutoFit/>
          </a:bodyPr>
          <a:lstStyle/>
          <a:p>
            <a:r>
              <a:rPr lang="en-US" sz="1100" b="1" i="1" dirty="0"/>
              <a:t>Credit:  Boston Slavery </a:t>
            </a:r>
          </a:p>
          <a:p>
            <a:r>
              <a:rPr lang="en-US" sz="1100" b="1" i="1" dirty="0"/>
              <a:t>Exhibit, Faneuil Hall</a:t>
            </a:r>
          </a:p>
        </p:txBody>
      </p:sp>
    </p:spTree>
    <p:extLst>
      <p:ext uri="{BB962C8B-B14F-4D97-AF65-F5344CB8AC3E}">
        <p14:creationId xmlns:p14="http://schemas.microsoft.com/office/powerpoint/2010/main" val="404943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6B5FE-1E7A-CC72-8973-275E9FEA3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BDBF8-B434-F0CF-230F-604702723756}"/>
              </a:ext>
            </a:extLst>
          </p:cNvPr>
          <p:cNvSpPr>
            <a:spLocks noGrp="1"/>
          </p:cNvSpPr>
          <p:nvPr>
            <p:ph type="title"/>
          </p:nvPr>
        </p:nvSpPr>
        <p:spPr/>
        <p:txBody>
          <a:bodyPr/>
          <a:lstStyle/>
          <a:p>
            <a:r>
              <a:rPr lang="en-US" dirty="0"/>
              <a:t>David Stoddard Greenough’s </a:t>
            </a:r>
            <a:br>
              <a:rPr lang="en-US" dirty="0"/>
            </a:br>
            <a:r>
              <a:rPr lang="en-US" dirty="0"/>
              <a:t>Antigua Plantation</a:t>
            </a:r>
          </a:p>
        </p:txBody>
      </p:sp>
      <p:sp>
        <p:nvSpPr>
          <p:cNvPr id="3" name="Content Placeholder 2">
            <a:extLst>
              <a:ext uri="{FF2B5EF4-FFF2-40B4-BE49-F238E27FC236}">
                <a16:creationId xmlns:a16="http://schemas.microsoft.com/office/drawing/2014/main" id="{C2F4EC38-C4F0-4089-6F27-D648F358C3E4}"/>
              </a:ext>
            </a:extLst>
          </p:cNvPr>
          <p:cNvSpPr>
            <a:spLocks noGrp="1"/>
          </p:cNvSpPr>
          <p:nvPr>
            <p:ph idx="1"/>
          </p:nvPr>
        </p:nvSpPr>
        <p:spPr/>
        <p:txBody>
          <a:bodyPr>
            <a:normAutofit/>
          </a:bodyPr>
          <a:lstStyle/>
          <a:p>
            <a:r>
              <a:rPr lang="en-US" sz="2400" dirty="0"/>
              <a:t>David Stoddard Greenough inherited a sugar plantation in Antigua in 1774</a:t>
            </a:r>
          </a:p>
          <a:p>
            <a:r>
              <a:rPr lang="en-US" sz="2400" dirty="0"/>
              <a:t>Over 100 people were enslaved there</a:t>
            </a:r>
          </a:p>
          <a:p>
            <a:r>
              <a:rPr lang="en-US" sz="2400" dirty="0"/>
              <a:t>In 1819, the plantation failed but it supported the </a:t>
            </a:r>
            <a:r>
              <a:rPr lang="en-US" sz="2400" dirty="0" err="1"/>
              <a:t>Greenoughs</a:t>
            </a:r>
            <a:r>
              <a:rPr lang="en-US" sz="2400" dirty="0"/>
              <a:t> in comfort for nearly 50 years</a:t>
            </a:r>
          </a:p>
        </p:txBody>
      </p:sp>
    </p:spTree>
    <p:extLst>
      <p:ext uri="{BB962C8B-B14F-4D97-AF65-F5344CB8AC3E}">
        <p14:creationId xmlns:p14="http://schemas.microsoft.com/office/powerpoint/2010/main" val="154279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3EA7-D66D-4561-C220-5D51963FA9EB}"/>
              </a:ext>
            </a:extLst>
          </p:cNvPr>
          <p:cNvSpPr>
            <a:spLocks noGrp="1"/>
          </p:cNvSpPr>
          <p:nvPr>
            <p:ph type="title"/>
          </p:nvPr>
        </p:nvSpPr>
        <p:spPr/>
        <p:txBody>
          <a:bodyPr>
            <a:noAutofit/>
          </a:bodyPr>
          <a:lstStyle/>
          <a:p>
            <a:r>
              <a:rPr lang="en-US" sz="3200" dirty="0"/>
              <a:t>Goal 2:  Create a Web Page to Honor the Enslaved and Indentured People of LGH</a:t>
            </a:r>
            <a:br>
              <a:rPr lang="en-US" sz="3200" dirty="0"/>
            </a:br>
            <a:endParaRPr lang="en-US" sz="3200" dirty="0"/>
          </a:p>
        </p:txBody>
      </p:sp>
      <p:sp>
        <p:nvSpPr>
          <p:cNvPr id="3" name="Content Placeholder 2">
            <a:extLst>
              <a:ext uri="{FF2B5EF4-FFF2-40B4-BE49-F238E27FC236}">
                <a16:creationId xmlns:a16="http://schemas.microsoft.com/office/drawing/2014/main" id="{64CB8D30-A16E-7C97-D783-A2DB2E049613}"/>
              </a:ext>
            </a:extLst>
          </p:cNvPr>
          <p:cNvSpPr>
            <a:spLocks noGrp="1"/>
          </p:cNvSpPr>
          <p:nvPr>
            <p:ph idx="1"/>
          </p:nvPr>
        </p:nvSpPr>
        <p:spPr>
          <a:xfrm>
            <a:off x="2589212" y="1905000"/>
            <a:ext cx="8915400" cy="521110"/>
          </a:xfrm>
        </p:spPr>
        <p:txBody>
          <a:bodyPr/>
          <a:lstStyle/>
          <a:p>
            <a:r>
              <a:rPr lang="en-US" dirty="0"/>
              <a:t>On the Loring Greenough House website:  Loring-Greenough.org</a:t>
            </a:r>
          </a:p>
        </p:txBody>
      </p:sp>
      <p:pic>
        <p:nvPicPr>
          <p:cNvPr id="5" name="Picture 4">
            <a:extLst>
              <a:ext uri="{FF2B5EF4-FFF2-40B4-BE49-F238E27FC236}">
                <a16:creationId xmlns:a16="http://schemas.microsoft.com/office/drawing/2014/main" id="{C9882A88-5038-7D22-1E1D-1B4DD4C92926}"/>
              </a:ext>
            </a:extLst>
          </p:cNvPr>
          <p:cNvPicPr>
            <a:picLocks noChangeAspect="1"/>
          </p:cNvPicPr>
          <p:nvPr/>
        </p:nvPicPr>
        <p:blipFill>
          <a:blip r:embed="rId2">
            <a:extLst>
              <a:ext uri="{28A0092B-C50C-407E-A947-70E740481C1C}">
                <a14:useLocalDpi xmlns:a14="http://schemas.microsoft.com/office/drawing/2010/main" val="0"/>
              </a:ext>
            </a:extLst>
          </a:blip>
          <a:srcRect l="23754" t="35741" r="21527"/>
          <a:stretch/>
        </p:blipFill>
        <p:spPr>
          <a:xfrm>
            <a:off x="3283975" y="2536723"/>
            <a:ext cx="6430296" cy="4050959"/>
          </a:xfrm>
          <a:prstGeom prst="rect">
            <a:avLst/>
          </a:prstGeom>
          <a:ln w="12700">
            <a:solidFill>
              <a:schemeClr val="tx1"/>
            </a:solidFill>
          </a:ln>
        </p:spPr>
      </p:pic>
    </p:spTree>
    <p:extLst>
      <p:ext uri="{BB962C8B-B14F-4D97-AF65-F5344CB8AC3E}">
        <p14:creationId xmlns:p14="http://schemas.microsoft.com/office/powerpoint/2010/main" val="2786861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F6F6-0123-FA45-4680-30641EEEBBEF}"/>
              </a:ext>
            </a:extLst>
          </p:cNvPr>
          <p:cNvSpPr>
            <a:spLocks noGrp="1"/>
          </p:cNvSpPr>
          <p:nvPr>
            <p:ph type="title"/>
          </p:nvPr>
        </p:nvSpPr>
        <p:spPr>
          <a:xfrm>
            <a:off x="2592925" y="624110"/>
            <a:ext cx="9264778" cy="1280890"/>
          </a:xfrm>
        </p:spPr>
        <p:txBody>
          <a:bodyPr>
            <a:noAutofit/>
          </a:bodyPr>
          <a:lstStyle/>
          <a:p>
            <a:r>
              <a:rPr lang="en-US" sz="3200" dirty="0"/>
              <a:t>Goal 3:  Research Greenough’s Antigua Plantation Ledgers for 100+ Enslaved People</a:t>
            </a:r>
            <a:br>
              <a:rPr lang="en-US" sz="3200" dirty="0"/>
            </a:br>
            <a:endParaRPr lang="en-US" sz="3200" dirty="0"/>
          </a:p>
        </p:txBody>
      </p:sp>
      <p:sp>
        <p:nvSpPr>
          <p:cNvPr id="3" name="Content Placeholder 2">
            <a:extLst>
              <a:ext uri="{FF2B5EF4-FFF2-40B4-BE49-F238E27FC236}">
                <a16:creationId xmlns:a16="http://schemas.microsoft.com/office/drawing/2014/main" id="{334E75EF-E716-AC03-F870-0374F9C8AAEA}"/>
              </a:ext>
            </a:extLst>
          </p:cNvPr>
          <p:cNvSpPr>
            <a:spLocks noGrp="1"/>
          </p:cNvSpPr>
          <p:nvPr>
            <p:ph idx="1"/>
          </p:nvPr>
        </p:nvSpPr>
        <p:spPr>
          <a:xfrm>
            <a:off x="2589212" y="2133599"/>
            <a:ext cx="8915400" cy="4296697"/>
          </a:xfrm>
        </p:spPr>
        <p:txBody>
          <a:bodyPr>
            <a:normAutofit lnSpcReduction="10000"/>
          </a:bodyPr>
          <a:lstStyle/>
          <a:p>
            <a:r>
              <a:rPr lang="en-US" sz="2000" dirty="0"/>
              <a:t>Grant enabled HJP to engage Selvin Backert</a:t>
            </a:r>
          </a:p>
          <a:p>
            <a:pPr lvl="1"/>
            <a:r>
              <a:rPr lang="en-US" sz="1800" dirty="0"/>
              <a:t>Education Specialist at the Museum of African American History</a:t>
            </a:r>
          </a:p>
          <a:p>
            <a:r>
              <a:rPr lang="en-US" sz="2000" dirty="0"/>
              <a:t>Selvin reviewed 500+ pages and wrote a research summary</a:t>
            </a:r>
          </a:p>
          <a:p>
            <a:r>
              <a:rPr lang="en-US" sz="2000" dirty="0"/>
              <a:t>Discovered plantation’s operational expenses revealed information about the lives of enslaved people on the plantation</a:t>
            </a:r>
          </a:p>
          <a:p>
            <a:pPr lvl="1"/>
            <a:r>
              <a:rPr lang="en-US" sz="1800" dirty="0">
                <a:effectLst/>
                <a:latin typeface="+mj-lt"/>
                <a:ea typeface="Times New Roman" panose="02020603050405020304" pitchFamily="18" charset="0"/>
              </a:rPr>
              <a:t>1782 purchase of fabric for “45 </a:t>
            </a:r>
            <a:r>
              <a:rPr lang="en-US" sz="1800" dirty="0" err="1">
                <a:effectLst/>
                <a:latin typeface="+mj-lt"/>
                <a:ea typeface="Times New Roman" panose="02020603050405020304" pitchFamily="18" charset="0"/>
              </a:rPr>
              <a:t>Negroe</a:t>
            </a:r>
            <a:r>
              <a:rPr lang="en-US" sz="1800" dirty="0">
                <a:effectLst/>
                <a:latin typeface="+mj-lt"/>
                <a:ea typeface="Times New Roman" panose="02020603050405020304" pitchFamily="18" charset="0"/>
              </a:rPr>
              <a:t> clothing (300) Yards.” Also in 1782, the purchase of “180 yards of </a:t>
            </a:r>
            <a:r>
              <a:rPr lang="en-US" sz="1800" dirty="0" err="1">
                <a:effectLst/>
                <a:latin typeface="+mj-lt"/>
                <a:ea typeface="Times New Roman" panose="02020603050405020304" pitchFamily="18" charset="0"/>
              </a:rPr>
              <a:t>Negroe</a:t>
            </a:r>
            <a:r>
              <a:rPr lang="en-US" sz="1800" dirty="0">
                <a:effectLst/>
                <a:latin typeface="+mj-lt"/>
                <a:ea typeface="Times New Roman" panose="02020603050405020304" pitchFamily="18" charset="0"/>
              </a:rPr>
              <a:t> clothing”</a:t>
            </a:r>
          </a:p>
          <a:p>
            <a:pPr lvl="1"/>
            <a:r>
              <a:rPr lang="en-US" sz="1800" dirty="0">
                <a:effectLst/>
                <a:latin typeface="+mj-lt"/>
                <a:ea typeface="Times New Roman" panose="02020603050405020304" pitchFamily="18" charset="0"/>
              </a:rPr>
              <a:t>Funds for “</a:t>
            </a:r>
            <a:r>
              <a:rPr lang="en-US" sz="1800" dirty="0" err="1">
                <a:effectLst/>
                <a:latin typeface="+mj-lt"/>
                <a:ea typeface="Times New Roman" panose="02020603050405020304" pitchFamily="18" charset="0"/>
              </a:rPr>
              <a:t>Negors</a:t>
            </a:r>
            <a:r>
              <a:rPr lang="en-US" sz="1800" dirty="0">
                <a:effectLst/>
                <a:latin typeface="+mj-lt"/>
                <a:ea typeface="Times New Roman" panose="02020603050405020304" pitchFamily="18" charset="0"/>
              </a:rPr>
              <a:t> Xmas Allowance” in 1815</a:t>
            </a:r>
          </a:p>
          <a:p>
            <a:pPr lvl="2"/>
            <a:r>
              <a:rPr lang="en-US" sz="1600" dirty="0">
                <a:effectLst/>
                <a:latin typeface="+mj-lt"/>
                <a:ea typeface="Times New Roman" panose="02020603050405020304" pitchFamily="18" charset="0"/>
              </a:rPr>
              <a:t>Christmas was one of the few holidays enslaved people were allowed to celebrate, and possibly rest. This suggests that enslaved people were permitted to celebrate Christmas and that they possibly received some monetary gift for the holiday and/or the possible purchase of extra rations and materials</a:t>
            </a:r>
          </a:p>
          <a:p>
            <a:pPr lvl="1"/>
            <a:endParaRPr lang="en-US" sz="1800" dirty="0"/>
          </a:p>
        </p:txBody>
      </p:sp>
    </p:spTree>
    <p:extLst>
      <p:ext uri="{BB962C8B-B14F-4D97-AF65-F5344CB8AC3E}">
        <p14:creationId xmlns:p14="http://schemas.microsoft.com/office/powerpoint/2010/main" val="315236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493E7-CD3C-14EE-411E-7F6EC423A987}"/>
              </a:ext>
            </a:extLst>
          </p:cNvPr>
          <p:cNvSpPr>
            <a:spLocks noGrp="1"/>
          </p:cNvSpPr>
          <p:nvPr>
            <p:ph idx="1"/>
          </p:nvPr>
        </p:nvSpPr>
        <p:spPr>
          <a:xfrm>
            <a:off x="2422063" y="1728671"/>
            <a:ext cx="8915400" cy="2025705"/>
          </a:xfrm>
        </p:spPr>
        <p:txBody>
          <a:bodyPr>
            <a:normAutofit/>
          </a:bodyPr>
          <a:lstStyle/>
          <a:p>
            <a:r>
              <a:rPr lang="en-US" sz="2000" dirty="0">
                <a:latin typeface="+mj-lt"/>
                <a:ea typeface="Times New Roman" panose="02020603050405020304" pitchFamily="18" charset="0"/>
              </a:rPr>
              <a:t>P</a:t>
            </a:r>
            <a:r>
              <a:rPr lang="en-US" sz="2000" dirty="0">
                <a:effectLst/>
                <a:latin typeface="+mj-lt"/>
                <a:ea typeface="Times New Roman" panose="02020603050405020304" pitchFamily="18" charset="0"/>
              </a:rPr>
              <a:t>ayment for “Sundays of sick negroes”</a:t>
            </a:r>
          </a:p>
          <a:p>
            <a:r>
              <a:rPr lang="en-US" sz="2000" dirty="0">
                <a:latin typeface="+mj-lt"/>
                <a:ea typeface="Times New Roman" panose="02020603050405020304" pitchFamily="18" charset="0"/>
              </a:rPr>
              <a:t>Payment </a:t>
            </a:r>
            <a:r>
              <a:rPr lang="en-US" sz="2000" dirty="0">
                <a:effectLst/>
                <a:latin typeface="+mj-lt"/>
                <a:ea typeface="Times New Roman" panose="02020603050405020304" pitchFamily="18" charset="0"/>
              </a:rPr>
              <a:t>for medical care for enslaved people</a:t>
            </a:r>
          </a:p>
          <a:p>
            <a:pPr lvl="1"/>
            <a:r>
              <a:rPr lang="en-US" dirty="0">
                <a:latin typeface="+mj-lt"/>
                <a:ea typeface="Times New Roman" panose="02020603050405020304" pitchFamily="18" charset="0"/>
              </a:rPr>
              <a:t>F</a:t>
            </a:r>
            <a:r>
              <a:rPr lang="en-US" dirty="0">
                <a:effectLst/>
                <a:latin typeface="+mj-lt"/>
                <a:ea typeface="Times New Roman" panose="02020603050405020304" pitchFamily="18" charset="0"/>
              </a:rPr>
              <a:t>or “105 Negros” in 1812 </a:t>
            </a:r>
          </a:p>
          <a:p>
            <a:pPr lvl="1"/>
            <a:r>
              <a:rPr lang="en-US" dirty="0">
                <a:latin typeface="+mj-lt"/>
                <a:ea typeface="Times New Roman" panose="02020603050405020304" pitchFamily="18" charset="0"/>
              </a:rPr>
              <a:t>F</a:t>
            </a:r>
            <a:r>
              <a:rPr lang="en-US" dirty="0">
                <a:effectLst/>
                <a:latin typeface="+mj-lt"/>
                <a:ea typeface="Times New Roman" panose="02020603050405020304" pitchFamily="18" charset="0"/>
              </a:rPr>
              <a:t>or “102 Negros” in 1815</a:t>
            </a:r>
            <a:br>
              <a:rPr lang="en-US" dirty="0">
                <a:effectLst/>
                <a:latin typeface="+mj-lt"/>
                <a:ea typeface="Arial" panose="020B0604020202020204" pitchFamily="34" charset="0"/>
              </a:rPr>
            </a:br>
            <a:endParaRPr lang="en-US" sz="1800" dirty="0"/>
          </a:p>
        </p:txBody>
      </p:sp>
      <p:grpSp>
        <p:nvGrpSpPr>
          <p:cNvPr id="11" name="Group 10">
            <a:extLst>
              <a:ext uri="{FF2B5EF4-FFF2-40B4-BE49-F238E27FC236}">
                <a16:creationId xmlns:a16="http://schemas.microsoft.com/office/drawing/2014/main" id="{7D2127AB-3826-020A-A2DF-84382760707C}"/>
              </a:ext>
            </a:extLst>
          </p:cNvPr>
          <p:cNvGrpSpPr/>
          <p:nvPr/>
        </p:nvGrpSpPr>
        <p:grpSpPr>
          <a:xfrm>
            <a:off x="2172929" y="3754376"/>
            <a:ext cx="8509203" cy="2238404"/>
            <a:chOff x="2467897" y="2172929"/>
            <a:chExt cx="8509203" cy="2238404"/>
          </a:xfrm>
        </p:grpSpPr>
        <p:pic>
          <p:nvPicPr>
            <p:cNvPr id="5" name="Picture 4">
              <a:extLst>
                <a:ext uri="{FF2B5EF4-FFF2-40B4-BE49-F238E27FC236}">
                  <a16:creationId xmlns:a16="http://schemas.microsoft.com/office/drawing/2014/main" id="{22EDBDC8-BAFA-A4FE-1DD4-1A7814F790B8}"/>
                </a:ext>
              </a:extLst>
            </p:cNvPr>
            <p:cNvPicPr>
              <a:picLocks noChangeAspect="1"/>
            </p:cNvPicPr>
            <p:nvPr/>
          </p:nvPicPr>
          <p:blipFill>
            <a:blip r:embed="rId3">
              <a:extLst>
                <a:ext uri="{28A0092B-C50C-407E-A947-70E740481C1C}">
                  <a14:useLocalDpi xmlns:a14="http://schemas.microsoft.com/office/drawing/2010/main" val="0"/>
                </a:ext>
              </a:extLst>
            </a:blip>
            <a:srcRect l="29355" t="32440" r="28548" b="49290"/>
            <a:stretch/>
          </p:blipFill>
          <p:spPr>
            <a:xfrm>
              <a:off x="3785419" y="2172929"/>
              <a:ext cx="7191681" cy="1687798"/>
            </a:xfrm>
            <a:prstGeom prst="rect">
              <a:avLst/>
            </a:prstGeom>
          </p:spPr>
        </p:pic>
        <p:cxnSp>
          <p:nvCxnSpPr>
            <p:cNvPr id="7" name="Straight Arrow Connector 6">
              <a:extLst>
                <a:ext uri="{FF2B5EF4-FFF2-40B4-BE49-F238E27FC236}">
                  <a16:creationId xmlns:a16="http://schemas.microsoft.com/office/drawing/2014/main" id="{83B7774C-623D-675C-03A5-44F01846F09B}"/>
                </a:ext>
              </a:extLst>
            </p:cNvPr>
            <p:cNvCxnSpPr>
              <a:cxnSpLocks/>
            </p:cNvCxnSpPr>
            <p:nvPr/>
          </p:nvCxnSpPr>
          <p:spPr>
            <a:xfrm>
              <a:off x="2467897" y="2723535"/>
              <a:ext cx="241873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56E6F2E-C71D-7841-BF62-2C370272715F}"/>
                </a:ext>
              </a:extLst>
            </p:cNvPr>
            <p:cNvSpPr txBox="1"/>
            <p:nvPr/>
          </p:nvSpPr>
          <p:spPr>
            <a:xfrm>
              <a:off x="4031226" y="3849704"/>
              <a:ext cx="6096000" cy="561629"/>
            </a:xfrm>
            <a:prstGeom prst="rect">
              <a:avLst/>
            </a:prstGeom>
            <a:noFill/>
          </p:spPr>
          <p:txBody>
            <a:bodyPr wrap="square">
              <a:spAutoFit/>
            </a:bodyPr>
            <a:lstStyle/>
            <a:p>
              <a:pPr marL="0" marR="0" indent="457200" algn="ctr">
                <a:lnSpc>
                  <a:spcPct val="200000"/>
                </a:lnSpc>
              </a:pPr>
              <a:r>
                <a:rPr lang="en-US" sz="1800" b="1" dirty="0">
                  <a:effectLst/>
                  <a:latin typeface="Times New Roman" panose="02020603050405020304" pitchFamily="18" charset="0"/>
                  <a:ea typeface="Times New Roman" panose="02020603050405020304" pitchFamily="18" charset="0"/>
                </a:rPr>
                <a:t>Excerpt listing medical care for 105 enslaved people </a:t>
              </a:r>
              <a:endParaRPr lang="en-US" sz="1600" dirty="0">
                <a:effectLst/>
                <a:latin typeface="Arial" panose="020B0604020202020204" pitchFamily="34" charset="0"/>
                <a:ea typeface="Arial" panose="020B0604020202020204" pitchFamily="34" charset="0"/>
              </a:endParaRPr>
            </a:p>
          </p:txBody>
        </p:sp>
      </p:grpSp>
      <p:sp>
        <p:nvSpPr>
          <p:cNvPr id="12" name="Title 1">
            <a:extLst>
              <a:ext uri="{FF2B5EF4-FFF2-40B4-BE49-F238E27FC236}">
                <a16:creationId xmlns:a16="http://schemas.microsoft.com/office/drawing/2014/main" id="{D98486C4-2958-A982-158E-7CF30797AF23}"/>
              </a:ext>
            </a:extLst>
          </p:cNvPr>
          <p:cNvSpPr>
            <a:spLocks noGrp="1"/>
          </p:cNvSpPr>
          <p:nvPr>
            <p:ph type="title"/>
          </p:nvPr>
        </p:nvSpPr>
        <p:spPr>
          <a:xfrm>
            <a:off x="2592925" y="624110"/>
            <a:ext cx="8911687" cy="1280890"/>
          </a:xfrm>
        </p:spPr>
        <p:txBody>
          <a:bodyPr/>
          <a:lstStyle/>
          <a:p>
            <a:r>
              <a:rPr lang="en-US" dirty="0"/>
              <a:t>Antigua Plantation Research</a:t>
            </a:r>
          </a:p>
        </p:txBody>
      </p:sp>
    </p:spTree>
    <p:extLst>
      <p:ext uri="{BB962C8B-B14F-4D97-AF65-F5344CB8AC3E}">
        <p14:creationId xmlns:p14="http://schemas.microsoft.com/office/powerpoint/2010/main" val="276642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DEB4-5F53-3A83-3850-36C55B987FCB}"/>
              </a:ext>
            </a:extLst>
          </p:cNvPr>
          <p:cNvSpPr>
            <a:spLocks noGrp="1"/>
          </p:cNvSpPr>
          <p:nvPr>
            <p:ph type="title"/>
          </p:nvPr>
        </p:nvSpPr>
        <p:spPr/>
        <p:txBody>
          <a:bodyPr/>
          <a:lstStyle/>
          <a:p>
            <a:r>
              <a:rPr lang="en-US" dirty="0"/>
              <a:t>Antigua Plantation Research</a:t>
            </a:r>
          </a:p>
        </p:txBody>
      </p:sp>
      <p:sp>
        <p:nvSpPr>
          <p:cNvPr id="3" name="Content Placeholder 2">
            <a:extLst>
              <a:ext uri="{FF2B5EF4-FFF2-40B4-BE49-F238E27FC236}">
                <a16:creationId xmlns:a16="http://schemas.microsoft.com/office/drawing/2014/main" id="{2245C444-1887-FFC4-3D02-4D619407AD9F}"/>
              </a:ext>
            </a:extLst>
          </p:cNvPr>
          <p:cNvSpPr>
            <a:spLocks noGrp="1"/>
          </p:cNvSpPr>
          <p:nvPr>
            <p:ph idx="1"/>
          </p:nvPr>
        </p:nvSpPr>
        <p:spPr>
          <a:xfrm>
            <a:off x="2589212" y="1540189"/>
            <a:ext cx="8915400" cy="3208792"/>
          </a:xfrm>
        </p:spPr>
        <p:txBody>
          <a:bodyPr/>
          <a:lstStyle/>
          <a:p>
            <a:r>
              <a:rPr lang="en-US" dirty="0">
                <a:latin typeface="+mj-lt"/>
              </a:rPr>
              <a:t>Discovered the names and roles of </a:t>
            </a:r>
            <a:r>
              <a:rPr lang="en-US" sz="1800" dirty="0">
                <a:effectLst/>
                <a:latin typeface="+mj-lt"/>
                <a:ea typeface="Times New Roman" panose="02020603050405020304" pitchFamily="18" charset="0"/>
              </a:rPr>
              <a:t>“5 able </a:t>
            </a:r>
            <a:r>
              <a:rPr lang="en-US" sz="1800" dirty="0" err="1">
                <a:effectLst/>
                <a:latin typeface="+mj-lt"/>
                <a:ea typeface="Times New Roman" panose="02020603050405020304" pitchFamily="18" charset="0"/>
              </a:rPr>
              <a:t>Negroe</a:t>
            </a:r>
            <a:r>
              <a:rPr lang="en-US" sz="1800" dirty="0">
                <a:effectLst/>
                <a:latin typeface="+mj-lt"/>
                <a:ea typeface="Times New Roman" panose="02020603050405020304" pitchFamily="18" charset="0"/>
              </a:rPr>
              <a:t> Men” </a:t>
            </a:r>
            <a:r>
              <a:rPr lang="en-US" dirty="0">
                <a:latin typeface="+mj-lt"/>
              </a:rPr>
              <a:t>rented from Hyslop Greenough in 1796</a:t>
            </a:r>
          </a:p>
          <a:p>
            <a:pPr lvl="1"/>
            <a:r>
              <a:rPr lang="en-US" dirty="0">
                <a:effectLst/>
                <a:latin typeface="+mj-lt"/>
                <a:ea typeface="Times New Roman" panose="02020603050405020304" pitchFamily="18" charset="0"/>
              </a:rPr>
              <a:t>“William a fore man” </a:t>
            </a:r>
          </a:p>
          <a:p>
            <a:pPr lvl="1"/>
            <a:r>
              <a:rPr lang="en-US" dirty="0">
                <a:effectLst/>
                <a:latin typeface="+mj-lt"/>
                <a:ea typeface="Times New Roman" panose="02020603050405020304" pitchFamily="18" charset="0"/>
              </a:rPr>
              <a:t>“Ned a mill feeder” </a:t>
            </a:r>
          </a:p>
          <a:p>
            <a:pPr lvl="1"/>
            <a:r>
              <a:rPr lang="en-US" dirty="0">
                <a:effectLst/>
                <a:latin typeface="+mj-lt"/>
                <a:ea typeface="Times New Roman" panose="02020603050405020304" pitchFamily="18" charset="0"/>
              </a:rPr>
              <a:t>“Peter an Assistant in the Mill house” </a:t>
            </a:r>
          </a:p>
          <a:p>
            <a:pPr lvl="1"/>
            <a:r>
              <a:rPr lang="en-US" dirty="0">
                <a:effectLst/>
                <a:latin typeface="+mj-lt"/>
                <a:ea typeface="Times New Roman" panose="02020603050405020304" pitchFamily="18" charset="0"/>
              </a:rPr>
              <a:t>“</a:t>
            </a:r>
            <a:r>
              <a:rPr lang="en-US" dirty="0" err="1">
                <a:effectLst/>
                <a:latin typeface="+mj-lt"/>
                <a:ea typeface="Times New Roman" panose="02020603050405020304" pitchFamily="18" charset="0"/>
              </a:rPr>
              <a:t>Beinuck</a:t>
            </a:r>
            <a:r>
              <a:rPr lang="en-US" dirty="0">
                <a:effectLst/>
                <a:latin typeface="+mj-lt"/>
                <a:ea typeface="Times New Roman" panose="02020603050405020304" pitchFamily="18" charset="0"/>
              </a:rPr>
              <a:t> a Carter” [someone who operates a horse-drawn carriage]</a:t>
            </a:r>
          </a:p>
          <a:p>
            <a:pPr lvl="1"/>
            <a:r>
              <a:rPr lang="en-US" dirty="0">
                <a:effectLst/>
                <a:latin typeface="+mj-lt"/>
                <a:ea typeface="Times New Roman" panose="02020603050405020304" pitchFamily="18" charset="0"/>
              </a:rPr>
              <a:t>“Billy a field Negro” </a:t>
            </a:r>
          </a:p>
          <a:p>
            <a:r>
              <a:rPr lang="en-US" dirty="0">
                <a:latin typeface="+mj-lt"/>
                <a:ea typeface="Times New Roman" panose="02020603050405020304" pitchFamily="18" charset="0"/>
              </a:rPr>
              <a:t>T</a:t>
            </a:r>
            <a:r>
              <a:rPr lang="en-US" dirty="0">
                <a:effectLst/>
                <a:latin typeface="+mj-lt"/>
                <a:ea typeface="Times New Roman" panose="02020603050405020304" pitchFamily="18" charset="0"/>
              </a:rPr>
              <a:t>he same men may reappear in the 1798 accounts — the payment at 10 pounds each for “5 Negroes from 1 January 1798”</a:t>
            </a:r>
            <a:endParaRPr lang="en-US" dirty="0">
              <a:latin typeface="+mj-lt"/>
            </a:endParaRPr>
          </a:p>
        </p:txBody>
      </p:sp>
      <p:pic>
        <p:nvPicPr>
          <p:cNvPr id="4" name="image2.png">
            <a:extLst>
              <a:ext uri="{FF2B5EF4-FFF2-40B4-BE49-F238E27FC236}">
                <a16:creationId xmlns:a16="http://schemas.microsoft.com/office/drawing/2014/main" id="{B67AA0A3-0AEB-5A60-4C90-B8924CEA8101}"/>
              </a:ext>
            </a:extLst>
          </p:cNvPr>
          <p:cNvPicPr/>
          <p:nvPr/>
        </p:nvPicPr>
        <p:blipFill>
          <a:blip r:embed="rId2"/>
          <a:srcRect/>
          <a:stretch>
            <a:fillRect/>
          </a:stretch>
        </p:blipFill>
        <p:spPr>
          <a:xfrm>
            <a:off x="3556819" y="4921660"/>
            <a:ext cx="5943600" cy="1714500"/>
          </a:xfrm>
          <a:prstGeom prst="rect">
            <a:avLst/>
          </a:prstGeom>
          <a:ln/>
        </p:spPr>
      </p:pic>
    </p:spTree>
    <p:extLst>
      <p:ext uri="{BB962C8B-B14F-4D97-AF65-F5344CB8AC3E}">
        <p14:creationId xmlns:p14="http://schemas.microsoft.com/office/powerpoint/2010/main" val="392083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647A-489A-D95F-299F-8F96118208FC}"/>
              </a:ext>
            </a:extLst>
          </p:cNvPr>
          <p:cNvSpPr>
            <a:spLocks noGrp="1"/>
          </p:cNvSpPr>
          <p:nvPr>
            <p:ph type="title"/>
          </p:nvPr>
        </p:nvSpPr>
        <p:spPr/>
        <p:txBody>
          <a:bodyPr>
            <a:normAutofit/>
          </a:bodyPr>
          <a:lstStyle/>
          <a:p>
            <a:r>
              <a:rPr lang="en-US" dirty="0"/>
              <a:t>Project Relation to Reparations and </a:t>
            </a:r>
            <a:br>
              <a:rPr lang="en-US" dirty="0"/>
            </a:br>
            <a:r>
              <a:rPr lang="en-US" dirty="0"/>
              <a:t>the Legacy of Slavery</a:t>
            </a:r>
          </a:p>
        </p:txBody>
      </p:sp>
      <p:sp>
        <p:nvSpPr>
          <p:cNvPr id="3" name="Content Placeholder 2">
            <a:extLst>
              <a:ext uri="{FF2B5EF4-FFF2-40B4-BE49-F238E27FC236}">
                <a16:creationId xmlns:a16="http://schemas.microsoft.com/office/drawing/2014/main" id="{12141D16-1C29-F3DF-F624-FCA3F35BAF01}"/>
              </a:ext>
            </a:extLst>
          </p:cNvPr>
          <p:cNvSpPr>
            <a:spLocks noGrp="1"/>
          </p:cNvSpPr>
          <p:nvPr>
            <p:ph idx="1"/>
          </p:nvPr>
        </p:nvSpPr>
        <p:spPr/>
        <p:txBody>
          <a:bodyPr/>
          <a:lstStyle/>
          <a:p>
            <a:r>
              <a:rPr lang="en-US" dirty="0"/>
              <a:t>Truth telling about the past helps to set the stage for reparations</a:t>
            </a:r>
          </a:p>
          <a:p>
            <a:r>
              <a:rPr lang="en-US" dirty="0"/>
              <a:t>If people today do not understand what happened in the past, how can they:</a:t>
            </a:r>
          </a:p>
          <a:p>
            <a:pPr lvl="1"/>
            <a:r>
              <a:rPr lang="en-US" dirty="0"/>
              <a:t>Acknowledge how that history has shaped the lives of descendants of </a:t>
            </a:r>
            <a:br>
              <a:rPr lang="en-US" dirty="0"/>
            </a:br>
            <a:r>
              <a:rPr lang="en-US" dirty="0"/>
              <a:t>enslaved people</a:t>
            </a:r>
          </a:p>
          <a:p>
            <a:pPr lvl="1"/>
            <a:r>
              <a:rPr lang="en-US" dirty="0"/>
              <a:t>Take responsibility for changing the future</a:t>
            </a:r>
          </a:p>
          <a:p>
            <a:r>
              <a:rPr lang="en-US" dirty="0"/>
              <a:t>Hidden JP is sharing the stories of the 27 people enslaved in Jamaica Plain with our community to assist our neighbors to understand and acknowledge enslavement as part of our collective history</a:t>
            </a:r>
          </a:p>
          <a:p>
            <a:r>
              <a:rPr lang="en-US" dirty="0"/>
              <a:t>This project was an important building block in moving this process forward</a:t>
            </a:r>
          </a:p>
        </p:txBody>
      </p:sp>
      <p:sp>
        <p:nvSpPr>
          <p:cNvPr id="4" name="TextBox 3">
            <a:extLst>
              <a:ext uri="{FF2B5EF4-FFF2-40B4-BE49-F238E27FC236}">
                <a16:creationId xmlns:a16="http://schemas.microsoft.com/office/drawing/2014/main" id="{D1C21DDC-349F-4DFC-E33D-FFFDC9F63EC4}"/>
              </a:ext>
            </a:extLst>
          </p:cNvPr>
          <p:cNvSpPr txBox="1"/>
          <p:nvPr/>
        </p:nvSpPr>
        <p:spPr>
          <a:xfrm>
            <a:off x="3045769" y="5772225"/>
            <a:ext cx="8153194" cy="461665"/>
          </a:xfrm>
          <a:prstGeom prst="rect">
            <a:avLst/>
          </a:prstGeom>
          <a:noFill/>
        </p:spPr>
        <p:txBody>
          <a:bodyPr wrap="none" rtlCol="0">
            <a:spAutoFit/>
          </a:bodyPr>
          <a:lstStyle/>
          <a:p>
            <a:r>
              <a:rPr lang="en-US" sz="2400" b="1" i="1" dirty="0">
                <a:solidFill>
                  <a:srgbClr val="FF0000"/>
                </a:solidFill>
                <a:effectLst>
                  <a:outerShdw blurRad="38100" dist="38100" dir="2700000" algn="tl">
                    <a:srgbClr val="000000">
                      <a:alpha val="43137"/>
                    </a:srgbClr>
                  </a:outerShdw>
                </a:effectLst>
              </a:rPr>
              <a:t>Thank you to the Reparations Task Force for this grant!</a:t>
            </a:r>
          </a:p>
        </p:txBody>
      </p:sp>
    </p:spTree>
    <p:extLst>
      <p:ext uri="{BB962C8B-B14F-4D97-AF65-F5344CB8AC3E}">
        <p14:creationId xmlns:p14="http://schemas.microsoft.com/office/powerpoint/2010/main" val="321976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9657-5619-08F7-42D3-E31164D9943B}"/>
              </a:ext>
            </a:extLst>
          </p:cNvPr>
          <p:cNvSpPr>
            <a:spLocks noGrp="1"/>
          </p:cNvSpPr>
          <p:nvPr>
            <p:ph type="title"/>
          </p:nvPr>
        </p:nvSpPr>
        <p:spPr/>
        <p:txBody>
          <a:bodyPr/>
          <a:lstStyle/>
          <a:p>
            <a:r>
              <a:rPr lang="en-US" dirty="0"/>
              <a:t>Tonight’s Agenda</a:t>
            </a:r>
          </a:p>
        </p:txBody>
      </p:sp>
      <p:sp>
        <p:nvSpPr>
          <p:cNvPr id="3" name="Content Placeholder 2">
            <a:extLst>
              <a:ext uri="{FF2B5EF4-FFF2-40B4-BE49-F238E27FC236}">
                <a16:creationId xmlns:a16="http://schemas.microsoft.com/office/drawing/2014/main" id="{CBC6B508-0150-01EC-F85B-B0489CC83076}"/>
              </a:ext>
            </a:extLst>
          </p:cNvPr>
          <p:cNvSpPr>
            <a:spLocks noGrp="1"/>
          </p:cNvSpPr>
          <p:nvPr>
            <p:ph idx="1"/>
          </p:nvPr>
        </p:nvSpPr>
        <p:spPr/>
        <p:txBody>
          <a:bodyPr>
            <a:normAutofit/>
          </a:bodyPr>
          <a:lstStyle/>
          <a:p>
            <a:r>
              <a:rPr lang="en-US" sz="2400" dirty="0"/>
              <a:t>Hidden Jamaica Plain research</a:t>
            </a:r>
          </a:p>
          <a:p>
            <a:pPr lvl="1"/>
            <a:r>
              <a:rPr lang="en-US" sz="2000" dirty="0"/>
              <a:t>Who we are</a:t>
            </a:r>
          </a:p>
          <a:p>
            <a:pPr lvl="1"/>
            <a:r>
              <a:rPr lang="en-US" sz="2000" dirty="0"/>
              <a:t>What we discovered in JP</a:t>
            </a:r>
          </a:p>
          <a:p>
            <a:pPr lvl="1"/>
            <a:endParaRPr lang="en-US" sz="2000" dirty="0"/>
          </a:p>
          <a:p>
            <a:r>
              <a:rPr lang="en-US" sz="2400" dirty="0"/>
              <a:t>Project funded by the Reparations Task Force</a:t>
            </a:r>
          </a:p>
          <a:p>
            <a:endParaRPr lang="en-US" sz="2400" dirty="0"/>
          </a:p>
          <a:p>
            <a:r>
              <a:rPr lang="en-US" sz="2400" dirty="0"/>
              <a:t>Relation to reparations and the legacy of slavery</a:t>
            </a:r>
          </a:p>
        </p:txBody>
      </p:sp>
    </p:spTree>
    <p:extLst>
      <p:ext uri="{BB962C8B-B14F-4D97-AF65-F5344CB8AC3E}">
        <p14:creationId xmlns:p14="http://schemas.microsoft.com/office/powerpoint/2010/main" val="79306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1DE2-9777-CD6B-81D8-79E872F18CC8}"/>
              </a:ext>
            </a:extLst>
          </p:cNvPr>
          <p:cNvSpPr>
            <a:spLocks noGrp="1"/>
          </p:cNvSpPr>
          <p:nvPr>
            <p:ph type="title"/>
          </p:nvPr>
        </p:nvSpPr>
        <p:spPr>
          <a:xfrm>
            <a:off x="2592925" y="624110"/>
            <a:ext cx="9166456" cy="1280890"/>
          </a:xfrm>
        </p:spPr>
        <p:txBody>
          <a:bodyPr>
            <a:normAutofit fontScale="90000"/>
          </a:bodyPr>
          <a:lstStyle/>
          <a:p>
            <a:r>
              <a:rPr lang="en-US" dirty="0"/>
              <a:t>Hidden Jamaica Plain: </a:t>
            </a:r>
            <a:br>
              <a:rPr lang="en-US" dirty="0"/>
            </a:br>
            <a:r>
              <a:rPr lang="en-US" sz="3100" i="1" dirty="0">
                <a:solidFill>
                  <a:srgbClr val="FF0000"/>
                </a:solidFill>
              </a:rPr>
              <a:t>A T</a:t>
            </a:r>
            <a:r>
              <a:rPr lang="en-US" sz="3100" b="1" i="1" dirty="0">
                <a:solidFill>
                  <a:srgbClr val="FF0000"/>
                </a:solidFill>
              </a:rPr>
              <a:t>ruth Telling Public History Project</a:t>
            </a:r>
            <a:br>
              <a:rPr lang="en-US" sz="3600" b="1" i="1" dirty="0">
                <a:solidFill>
                  <a:srgbClr val="FF0000"/>
                </a:solidFill>
              </a:rPr>
            </a:br>
            <a:br>
              <a:rPr lang="en-US" sz="1000" b="1" i="1" dirty="0">
                <a:solidFill>
                  <a:srgbClr val="FF0000"/>
                </a:solidFill>
              </a:rPr>
            </a:br>
            <a:endParaRPr lang="en-US" dirty="0"/>
          </a:p>
        </p:txBody>
      </p:sp>
      <p:sp>
        <p:nvSpPr>
          <p:cNvPr id="3" name="Content Placeholder 2">
            <a:extLst>
              <a:ext uri="{FF2B5EF4-FFF2-40B4-BE49-F238E27FC236}">
                <a16:creationId xmlns:a16="http://schemas.microsoft.com/office/drawing/2014/main" id="{F077D533-48B1-FFF8-ABC1-1B407BF48D77}"/>
              </a:ext>
            </a:extLst>
          </p:cNvPr>
          <p:cNvSpPr>
            <a:spLocks noGrp="1"/>
          </p:cNvSpPr>
          <p:nvPr>
            <p:ph idx="1"/>
          </p:nvPr>
        </p:nvSpPr>
        <p:spPr>
          <a:xfrm>
            <a:off x="2592925" y="2064775"/>
            <a:ext cx="8915400" cy="4267200"/>
          </a:xfrm>
        </p:spPr>
        <p:txBody>
          <a:bodyPr>
            <a:normAutofit fontScale="92500" lnSpcReduction="20000"/>
          </a:bodyPr>
          <a:lstStyle/>
          <a:p>
            <a:r>
              <a:rPr lang="en-US" sz="2600" dirty="0">
                <a:solidFill>
                  <a:schemeClr val="tx1">
                    <a:lumMod val="95000"/>
                    <a:lumOff val="5000"/>
                  </a:schemeClr>
                </a:solidFill>
              </a:rPr>
              <a:t>Members Come From: </a:t>
            </a:r>
          </a:p>
          <a:p>
            <a:pPr lvl="1"/>
            <a:r>
              <a:rPr lang="en-US" sz="1800" dirty="0"/>
              <a:t>JP Historical Society</a:t>
            </a:r>
          </a:p>
          <a:p>
            <a:pPr lvl="1"/>
            <a:r>
              <a:rPr lang="en-US" sz="1800" dirty="0"/>
              <a:t>First Church in Jamaica Plain Unitarian Universalist</a:t>
            </a:r>
          </a:p>
          <a:p>
            <a:pPr lvl="1"/>
            <a:r>
              <a:rPr lang="en-US" sz="1800" dirty="0"/>
              <a:t>The Eliot School</a:t>
            </a:r>
          </a:p>
          <a:p>
            <a:pPr lvl="1"/>
            <a:r>
              <a:rPr lang="en-US" sz="1800" dirty="0"/>
              <a:t>Loring Greenough House</a:t>
            </a:r>
          </a:p>
          <a:p>
            <a:pPr lvl="1"/>
            <a:r>
              <a:rPr lang="en-US" sz="1800" dirty="0"/>
              <a:t>First Baptist Church in Jamaica Plain</a:t>
            </a:r>
          </a:p>
          <a:p>
            <a:pPr lvl="1"/>
            <a:r>
              <a:rPr lang="en-US" sz="1800" dirty="0"/>
              <a:t>Community Activists</a:t>
            </a:r>
          </a:p>
          <a:p>
            <a:pPr lvl="1"/>
            <a:r>
              <a:rPr lang="en-US" sz="1800" dirty="0"/>
              <a:t>Academic Community</a:t>
            </a:r>
          </a:p>
          <a:p>
            <a:pPr lvl="1"/>
            <a:endParaRPr lang="en-US" sz="400" dirty="0"/>
          </a:p>
          <a:p>
            <a:pPr lvl="1"/>
            <a:r>
              <a:rPr lang="en-US" sz="1800" dirty="0"/>
              <a:t>Advisors:  </a:t>
            </a:r>
            <a:r>
              <a:rPr lang="en-US" sz="1800" dirty="0" err="1"/>
              <a:t>Christle</a:t>
            </a:r>
            <a:r>
              <a:rPr lang="en-US" sz="1800" dirty="0"/>
              <a:t> Rawlins-Jackson and Byron Rushing</a:t>
            </a:r>
          </a:p>
          <a:p>
            <a:endParaRPr lang="en-US" sz="600" dirty="0"/>
          </a:p>
          <a:p>
            <a:r>
              <a:rPr lang="en-US" sz="2600" dirty="0">
                <a:solidFill>
                  <a:schemeClr val="tx1">
                    <a:lumMod val="95000"/>
                    <a:lumOff val="5000"/>
                  </a:schemeClr>
                </a:solidFill>
              </a:rPr>
              <a:t>100% volunteer effort</a:t>
            </a:r>
          </a:p>
          <a:p>
            <a:pPr lvl="1"/>
            <a:r>
              <a:rPr lang="en-US" sz="1800" dirty="0"/>
              <a:t>Join us:  </a:t>
            </a:r>
            <a:r>
              <a:rPr lang="en-US" sz="1800" dirty="0">
                <a:hlinkClick r:id="rId2"/>
              </a:rPr>
              <a:t>HiddenJamaicaPlain@gmail.com</a:t>
            </a:r>
            <a:endParaRPr lang="en-US" sz="1800" dirty="0"/>
          </a:p>
          <a:p>
            <a:endParaRPr lang="en-US" sz="2000" dirty="0"/>
          </a:p>
        </p:txBody>
      </p:sp>
    </p:spTree>
    <p:extLst>
      <p:ext uri="{BB962C8B-B14F-4D97-AF65-F5344CB8AC3E}">
        <p14:creationId xmlns:p14="http://schemas.microsoft.com/office/powerpoint/2010/main" val="92212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F5B9-E3EA-04EB-04A0-E2445F648638}"/>
              </a:ext>
            </a:extLst>
          </p:cNvPr>
          <p:cNvSpPr>
            <a:spLocks noGrp="1"/>
          </p:cNvSpPr>
          <p:nvPr>
            <p:ph type="title"/>
          </p:nvPr>
        </p:nvSpPr>
        <p:spPr/>
        <p:txBody>
          <a:bodyPr/>
          <a:lstStyle/>
          <a:p>
            <a:r>
              <a:rPr lang="en-US" dirty="0"/>
              <a:t>Hidden Jamaica Plain Goals</a:t>
            </a:r>
          </a:p>
        </p:txBody>
      </p:sp>
      <p:sp>
        <p:nvSpPr>
          <p:cNvPr id="3" name="Content Placeholder 2">
            <a:extLst>
              <a:ext uri="{FF2B5EF4-FFF2-40B4-BE49-F238E27FC236}">
                <a16:creationId xmlns:a16="http://schemas.microsoft.com/office/drawing/2014/main" id="{6DB2AF7E-3371-4367-1822-500EA4F39606}"/>
              </a:ext>
            </a:extLst>
          </p:cNvPr>
          <p:cNvSpPr>
            <a:spLocks noGrp="1"/>
          </p:cNvSpPr>
          <p:nvPr>
            <p:ph idx="1"/>
          </p:nvPr>
        </p:nvSpPr>
        <p:spPr>
          <a:xfrm>
            <a:off x="2589212" y="1716833"/>
            <a:ext cx="8915400" cy="4758612"/>
          </a:xfrm>
        </p:spPr>
        <p:txBody>
          <a:bodyPr>
            <a:noAutofit/>
          </a:bodyPr>
          <a:lstStyle/>
          <a:p>
            <a:pPr>
              <a:spcBef>
                <a:spcPts val="0"/>
              </a:spcBef>
            </a:pPr>
            <a:r>
              <a:rPr lang="en-US" dirty="0">
                <a:ea typeface="Calibri" panose="020F0502020204030204" pitchFamily="34" charset="0"/>
              </a:rPr>
              <a:t>Understand the history of the Indigenous people who lived in reciprocity with the land we call Jamaica Plain, and how Europeans claimed that land for private use and extraction</a:t>
            </a:r>
            <a:endParaRPr lang="en-US" dirty="0">
              <a:effectLst/>
              <a:ea typeface="Calibri" panose="020F0502020204030204" pitchFamily="34" charset="0"/>
            </a:endParaRPr>
          </a:p>
          <a:p>
            <a:pPr>
              <a:spcBef>
                <a:spcPts val="0"/>
              </a:spcBef>
            </a:pPr>
            <a:endParaRPr lang="en-US" dirty="0">
              <a:effectLst/>
              <a:ea typeface="Calibri" panose="020F0502020204030204" pitchFamily="34" charset="0"/>
            </a:endParaRPr>
          </a:p>
          <a:p>
            <a:pPr>
              <a:spcBef>
                <a:spcPts val="0"/>
              </a:spcBef>
            </a:pPr>
            <a:r>
              <a:rPr lang="en-US" dirty="0">
                <a:effectLst/>
                <a:ea typeface="Calibri" panose="020F0502020204030204" pitchFamily="34" charset="0"/>
              </a:rPr>
              <a:t>Identify enslaved people and enslavers from the 1600s/1700s in Jamaica Plain and develop a picture of the lives of enslaved people as well as the economic system and societal institutions that supported slavery in </a:t>
            </a:r>
            <a:br>
              <a:rPr lang="en-US" dirty="0">
                <a:effectLst/>
                <a:ea typeface="Calibri" panose="020F0502020204030204" pitchFamily="34" charset="0"/>
              </a:rPr>
            </a:br>
            <a:r>
              <a:rPr lang="en-US" dirty="0">
                <a:effectLst/>
                <a:ea typeface="Calibri" panose="020F0502020204030204" pitchFamily="34" charset="0"/>
              </a:rPr>
              <a:t>New England</a:t>
            </a:r>
          </a:p>
          <a:p>
            <a:pPr marL="0" marR="0" indent="0">
              <a:spcBef>
                <a:spcPts val="0"/>
              </a:spcBef>
              <a:spcAft>
                <a:spcPts val="0"/>
              </a:spcAft>
              <a:buNone/>
            </a:pPr>
            <a:endParaRPr lang="en-US" dirty="0">
              <a:effectLst/>
              <a:ea typeface="Calibri" panose="020F0502020204030204" pitchFamily="34" charset="0"/>
            </a:endParaRPr>
          </a:p>
          <a:p>
            <a:pPr>
              <a:spcBef>
                <a:spcPts val="0"/>
              </a:spcBef>
            </a:pPr>
            <a:r>
              <a:rPr lang="en-US" dirty="0">
                <a:effectLst/>
                <a:ea typeface="Calibri" panose="020F0502020204030204" pitchFamily="34" charset="0"/>
              </a:rPr>
              <a:t>Develop a history of the abolitionism in Jamaica Plain</a:t>
            </a:r>
          </a:p>
          <a:p>
            <a:pPr>
              <a:spcBef>
                <a:spcPts val="0"/>
              </a:spcBef>
            </a:pPr>
            <a:endParaRPr lang="en-US" dirty="0">
              <a:effectLst/>
              <a:ea typeface="Calibri" panose="020F0502020204030204" pitchFamily="34" charset="0"/>
            </a:endParaRPr>
          </a:p>
          <a:p>
            <a:pPr>
              <a:spcBef>
                <a:spcPts val="0"/>
              </a:spcBef>
            </a:pPr>
            <a:r>
              <a:rPr lang="en-US" dirty="0">
                <a:effectLst/>
                <a:ea typeface="Calibri" panose="020F0502020204030204" pitchFamily="34" charset="0"/>
              </a:rPr>
              <a:t>Research Black, Indigenous, and People of Color movements and activities in the 19</a:t>
            </a:r>
            <a:r>
              <a:rPr lang="en-US" baseline="30000" dirty="0">
                <a:effectLst/>
                <a:ea typeface="Calibri" panose="020F0502020204030204" pitchFamily="34" charset="0"/>
              </a:rPr>
              <a:t>th</a:t>
            </a:r>
            <a:r>
              <a:rPr lang="en-US" dirty="0">
                <a:effectLst/>
                <a:ea typeface="Calibri" panose="020F0502020204030204" pitchFamily="34" charset="0"/>
              </a:rPr>
              <a:t>, 20</a:t>
            </a:r>
            <a:r>
              <a:rPr lang="en-US" baseline="30000" dirty="0">
                <a:effectLst/>
                <a:ea typeface="Calibri" panose="020F0502020204030204" pitchFamily="34" charset="0"/>
              </a:rPr>
              <a:t>th</a:t>
            </a:r>
            <a:r>
              <a:rPr lang="en-US" dirty="0">
                <a:effectLst/>
                <a:ea typeface="Calibri" panose="020F0502020204030204" pitchFamily="34" charset="0"/>
              </a:rPr>
              <a:t> and 21</a:t>
            </a:r>
            <a:r>
              <a:rPr lang="en-US" baseline="30000" dirty="0">
                <a:effectLst/>
                <a:ea typeface="Calibri" panose="020F0502020204030204" pitchFamily="34" charset="0"/>
              </a:rPr>
              <a:t>st</a:t>
            </a:r>
            <a:r>
              <a:rPr lang="en-US" dirty="0">
                <a:effectLst/>
                <a:ea typeface="Calibri" panose="020F0502020204030204" pitchFamily="34" charset="0"/>
              </a:rPr>
              <a:t> centuries that made an impact in our Jamaica Plain community and beyond</a:t>
            </a:r>
          </a:p>
          <a:p>
            <a:pPr marL="628650" indent="-285750">
              <a:spcBef>
                <a:spcPts val="0"/>
              </a:spcBef>
            </a:pPr>
            <a:endParaRPr lang="en-US" dirty="0">
              <a:effectLst/>
              <a:ea typeface="Calibri" panose="020F0502020204030204" pitchFamily="34" charset="0"/>
            </a:endParaRPr>
          </a:p>
          <a:p>
            <a:pPr>
              <a:spcBef>
                <a:spcPts val="0"/>
              </a:spcBef>
            </a:pPr>
            <a:r>
              <a:rPr lang="en-US" dirty="0">
                <a:effectLst/>
                <a:ea typeface="Calibri" panose="020F0502020204030204" pitchFamily="34" charset="0"/>
              </a:rPr>
              <a:t>Coordinate with neighboring communities to share awareness and knowledge</a:t>
            </a:r>
          </a:p>
          <a:p>
            <a:endParaRPr lang="en-US" dirty="0">
              <a:latin typeface="+mj-lt"/>
            </a:endParaRPr>
          </a:p>
        </p:txBody>
      </p:sp>
    </p:spTree>
    <p:extLst>
      <p:ext uri="{BB962C8B-B14F-4D97-AF65-F5344CB8AC3E}">
        <p14:creationId xmlns:p14="http://schemas.microsoft.com/office/powerpoint/2010/main" val="73513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08D8-198D-9406-7B06-3336FB283F36}"/>
              </a:ext>
            </a:extLst>
          </p:cNvPr>
          <p:cNvSpPr>
            <a:spLocks noGrp="1"/>
          </p:cNvSpPr>
          <p:nvPr>
            <p:ph type="title"/>
          </p:nvPr>
        </p:nvSpPr>
        <p:spPr/>
        <p:txBody>
          <a:bodyPr/>
          <a:lstStyle/>
          <a:p>
            <a:r>
              <a:rPr lang="en-US" dirty="0"/>
              <a:t>What Hidden JP Discovered in </a:t>
            </a:r>
            <a:br>
              <a:rPr lang="en-US" dirty="0"/>
            </a:br>
            <a:r>
              <a:rPr lang="en-US" dirty="0"/>
              <a:t>Jamaica Plain</a:t>
            </a:r>
          </a:p>
        </p:txBody>
      </p:sp>
      <p:sp>
        <p:nvSpPr>
          <p:cNvPr id="3" name="Content Placeholder 2">
            <a:extLst>
              <a:ext uri="{FF2B5EF4-FFF2-40B4-BE49-F238E27FC236}">
                <a16:creationId xmlns:a16="http://schemas.microsoft.com/office/drawing/2014/main" id="{9320268C-8D32-9753-069D-07072BB1D6AB}"/>
              </a:ext>
            </a:extLst>
          </p:cNvPr>
          <p:cNvSpPr>
            <a:spLocks noGrp="1"/>
          </p:cNvSpPr>
          <p:nvPr>
            <p:ph idx="1"/>
          </p:nvPr>
        </p:nvSpPr>
        <p:spPr/>
        <p:txBody>
          <a:bodyPr>
            <a:noAutofit/>
          </a:bodyPr>
          <a:lstStyle/>
          <a:p>
            <a:r>
              <a:rPr lang="en-US" sz="2400" dirty="0"/>
              <a:t>We know that at least 27 people were enslaved in our neighborhood in the 1700s</a:t>
            </a:r>
          </a:p>
          <a:p>
            <a:r>
              <a:rPr lang="en-US" sz="2400" dirty="0"/>
              <a:t>Roxbury 1771 tax records </a:t>
            </a:r>
          </a:p>
          <a:p>
            <a:pPr lvl="1"/>
            <a:r>
              <a:rPr lang="en-US" sz="2000" dirty="0"/>
              <a:t>Nearly 11% were owners of “servants for life” [enslaved people]</a:t>
            </a:r>
          </a:p>
          <a:p>
            <a:r>
              <a:rPr lang="en-US" sz="2400" dirty="0"/>
              <a:t>Based on that, we believe much more research is needed</a:t>
            </a:r>
          </a:p>
          <a:p>
            <a:endParaRPr lang="en-US" sz="2400" dirty="0"/>
          </a:p>
        </p:txBody>
      </p:sp>
    </p:spTree>
    <p:extLst>
      <p:ext uri="{BB962C8B-B14F-4D97-AF65-F5344CB8AC3E}">
        <p14:creationId xmlns:p14="http://schemas.microsoft.com/office/powerpoint/2010/main" val="39606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80FA-F6E1-BEEE-38BA-8C8F33E07D15}"/>
              </a:ext>
            </a:extLst>
          </p:cNvPr>
          <p:cNvSpPr>
            <a:spLocks noGrp="1"/>
          </p:cNvSpPr>
          <p:nvPr>
            <p:ph type="title"/>
          </p:nvPr>
        </p:nvSpPr>
        <p:spPr/>
        <p:txBody>
          <a:bodyPr/>
          <a:lstStyle/>
          <a:p>
            <a:r>
              <a:rPr lang="en-US" dirty="0"/>
              <a:t>We Also Discovered in Jamaica Plain</a:t>
            </a:r>
          </a:p>
        </p:txBody>
      </p:sp>
      <p:sp>
        <p:nvSpPr>
          <p:cNvPr id="3" name="Content Placeholder 2">
            <a:extLst>
              <a:ext uri="{FF2B5EF4-FFF2-40B4-BE49-F238E27FC236}">
                <a16:creationId xmlns:a16="http://schemas.microsoft.com/office/drawing/2014/main" id="{FED9208F-20B1-9085-4EAD-B6867672ECEF}"/>
              </a:ext>
            </a:extLst>
          </p:cNvPr>
          <p:cNvSpPr>
            <a:spLocks noGrp="1"/>
          </p:cNvSpPr>
          <p:nvPr>
            <p:ph idx="1"/>
          </p:nvPr>
        </p:nvSpPr>
        <p:spPr>
          <a:xfrm>
            <a:off x="2216753" y="1654969"/>
            <a:ext cx="8915400" cy="1866900"/>
          </a:xfrm>
        </p:spPr>
        <p:txBody>
          <a:bodyPr>
            <a:normAutofit lnSpcReduction="10000"/>
          </a:bodyPr>
          <a:lstStyle/>
          <a:p>
            <a:r>
              <a:rPr lang="en-US" sz="2000" dirty="0"/>
              <a:t>At least 7 people were indentured in the 1700s</a:t>
            </a:r>
          </a:p>
          <a:p>
            <a:r>
              <a:rPr lang="en-US" sz="2000" dirty="0"/>
              <a:t>A slave trader who later turned to opium </a:t>
            </a:r>
            <a:br>
              <a:rPr lang="en-US" sz="2000" dirty="0"/>
            </a:br>
            <a:r>
              <a:rPr lang="en-US" sz="2000" dirty="0"/>
              <a:t>smuggling into China lived in JP in the early 1800s</a:t>
            </a:r>
          </a:p>
          <a:p>
            <a:r>
              <a:rPr lang="en-US" sz="2000" dirty="0"/>
              <a:t>Successive families at Loring Greenough House </a:t>
            </a:r>
            <a:br>
              <a:rPr lang="en-US" sz="2000" dirty="0"/>
            </a:br>
            <a:r>
              <a:rPr lang="en-US" sz="2000" dirty="0"/>
              <a:t>enslaved and indentured people</a:t>
            </a:r>
          </a:p>
          <a:p>
            <a:endParaRPr lang="en-US" sz="2000" dirty="0"/>
          </a:p>
        </p:txBody>
      </p:sp>
      <p:pic>
        <p:nvPicPr>
          <p:cNvPr id="6146" name="Picture 2">
            <a:extLst>
              <a:ext uri="{FF2B5EF4-FFF2-40B4-BE49-F238E27FC236}">
                <a16:creationId xmlns:a16="http://schemas.microsoft.com/office/drawing/2014/main" id="{9A2BC258-F00C-4484-8E7A-626F55032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3517" y="1666875"/>
            <a:ext cx="2669357" cy="16049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hoto">
            <a:extLst>
              <a:ext uri="{FF2B5EF4-FFF2-40B4-BE49-F238E27FC236}">
                <a16:creationId xmlns:a16="http://schemas.microsoft.com/office/drawing/2014/main" id="{8382CD0E-C976-C023-C889-A3767B1C6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149" y="3981449"/>
            <a:ext cx="2031339"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CDE4BB68-88D2-5010-A730-017FACCFF937}"/>
              </a:ext>
            </a:extLst>
          </p:cNvPr>
          <p:cNvSpPr txBox="1">
            <a:spLocks/>
          </p:cNvSpPr>
          <p:nvPr/>
        </p:nvSpPr>
        <p:spPr>
          <a:xfrm>
            <a:off x="4976151" y="4638630"/>
            <a:ext cx="6733496" cy="110499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b="1"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b="1"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b="1"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b="1"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b="1"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dirty="0"/>
              <a:t>Some of the founders of First Church in Jamaica Plain were enslavers</a:t>
            </a:r>
          </a:p>
          <a:p>
            <a:r>
              <a:rPr lang="en-US" sz="2000" dirty="0"/>
              <a:t>The First Church JP death records from the early 1800s include free Black Americans</a:t>
            </a:r>
          </a:p>
        </p:txBody>
      </p:sp>
    </p:spTree>
    <p:extLst>
      <p:ext uri="{BB962C8B-B14F-4D97-AF65-F5344CB8AC3E}">
        <p14:creationId xmlns:p14="http://schemas.microsoft.com/office/powerpoint/2010/main" val="394214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1F10-A5B1-3487-E6AC-D539978E3A52}"/>
              </a:ext>
            </a:extLst>
          </p:cNvPr>
          <p:cNvSpPr>
            <a:spLocks noGrp="1"/>
          </p:cNvSpPr>
          <p:nvPr>
            <p:ph type="title"/>
          </p:nvPr>
        </p:nvSpPr>
        <p:spPr/>
        <p:txBody>
          <a:bodyPr/>
          <a:lstStyle/>
          <a:p>
            <a:r>
              <a:rPr lang="en-US" b="1" dirty="0"/>
              <a:t>Hidden JP Articles Are on the </a:t>
            </a:r>
            <a:br>
              <a:rPr lang="en-US" b="1" dirty="0"/>
            </a:br>
            <a:r>
              <a:rPr lang="en-US" b="1" dirty="0"/>
              <a:t>JP Historical Society Website:  JPHS.org</a:t>
            </a:r>
          </a:p>
        </p:txBody>
      </p:sp>
      <p:pic>
        <p:nvPicPr>
          <p:cNvPr id="6" name="Picture 5">
            <a:extLst>
              <a:ext uri="{FF2B5EF4-FFF2-40B4-BE49-F238E27FC236}">
                <a16:creationId xmlns:a16="http://schemas.microsoft.com/office/drawing/2014/main" id="{7972A1EC-66DD-66E5-DE98-DBF85EBB363C}"/>
              </a:ext>
            </a:extLst>
          </p:cNvPr>
          <p:cNvPicPr>
            <a:picLocks noChangeAspect="1"/>
          </p:cNvPicPr>
          <p:nvPr/>
        </p:nvPicPr>
        <p:blipFill>
          <a:blip r:embed="rId2">
            <a:extLst>
              <a:ext uri="{28A0092B-C50C-407E-A947-70E740481C1C}">
                <a14:useLocalDpi xmlns:a14="http://schemas.microsoft.com/office/drawing/2010/main" val="0"/>
              </a:ext>
            </a:extLst>
          </a:blip>
          <a:srcRect l="37661" t="23429" r="27742" b="4864"/>
          <a:stretch/>
        </p:blipFill>
        <p:spPr>
          <a:xfrm>
            <a:off x="2592924" y="2025445"/>
            <a:ext cx="4218038" cy="4689987"/>
          </a:xfrm>
          <a:prstGeom prst="rect">
            <a:avLst/>
          </a:prstGeom>
        </p:spPr>
      </p:pic>
      <p:pic>
        <p:nvPicPr>
          <p:cNvPr id="8" name="Picture 7">
            <a:extLst>
              <a:ext uri="{FF2B5EF4-FFF2-40B4-BE49-F238E27FC236}">
                <a16:creationId xmlns:a16="http://schemas.microsoft.com/office/drawing/2014/main" id="{17F156D2-DD6D-33C5-001D-4A8FB5C2CC63}"/>
              </a:ext>
            </a:extLst>
          </p:cNvPr>
          <p:cNvPicPr>
            <a:picLocks noChangeAspect="1"/>
          </p:cNvPicPr>
          <p:nvPr/>
        </p:nvPicPr>
        <p:blipFill>
          <a:blip r:embed="rId3">
            <a:extLst>
              <a:ext uri="{28A0092B-C50C-407E-A947-70E740481C1C}">
                <a14:useLocalDpi xmlns:a14="http://schemas.microsoft.com/office/drawing/2010/main" val="0"/>
              </a:ext>
            </a:extLst>
          </a:blip>
          <a:srcRect l="36855" t="34533" r="27742" b="4283"/>
          <a:stretch/>
        </p:blipFill>
        <p:spPr>
          <a:xfrm>
            <a:off x="7048767" y="2153265"/>
            <a:ext cx="4316361" cy="4001729"/>
          </a:xfrm>
          <a:prstGeom prst="rect">
            <a:avLst/>
          </a:prstGeom>
        </p:spPr>
      </p:pic>
    </p:spTree>
    <p:extLst>
      <p:ext uri="{BB962C8B-B14F-4D97-AF65-F5344CB8AC3E}">
        <p14:creationId xmlns:p14="http://schemas.microsoft.com/office/powerpoint/2010/main" val="24670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8137E-7C3E-82FE-1664-B0D78805F889}"/>
              </a:ext>
            </a:extLst>
          </p:cNvPr>
          <p:cNvSpPr>
            <a:spLocks noGrp="1"/>
          </p:cNvSpPr>
          <p:nvPr>
            <p:ph type="title"/>
          </p:nvPr>
        </p:nvSpPr>
        <p:spPr/>
        <p:txBody>
          <a:bodyPr/>
          <a:lstStyle/>
          <a:p>
            <a:r>
              <a:rPr lang="en-US" dirty="0"/>
              <a:t>Reparations Task Force Grant </a:t>
            </a:r>
          </a:p>
        </p:txBody>
      </p:sp>
      <p:sp>
        <p:nvSpPr>
          <p:cNvPr id="3" name="Content Placeholder 2">
            <a:extLst>
              <a:ext uri="{FF2B5EF4-FFF2-40B4-BE49-F238E27FC236}">
                <a16:creationId xmlns:a16="http://schemas.microsoft.com/office/drawing/2014/main" id="{A05D1DC7-6E53-4D64-DE8D-DD017B816FF5}"/>
              </a:ext>
            </a:extLst>
          </p:cNvPr>
          <p:cNvSpPr>
            <a:spLocks noGrp="1"/>
          </p:cNvSpPr>
          <p:nvPr>
            <p:ph idx="1"/>
          </p:nvPr>
        </p:nvSpPr>
        <p:spPr/>
        <p:txBody>
          <a:bodyPr>
            <a:normAutofit/>
          </a:bodyPr>
          <a:lstStyle/>
          <a:p>
            <a:r>
              <a:rPr lang="en-US" sz="2400" dirty="0"/>
              <a:t>Goal 1:  Enable Hidden JP to research and publish an article on slavery at Loring Greenough House</a:t>
            </a:r>
          </a:p>
          <a:p>
            <a:r>
              <a:rPr lang="en-US" sz="2400" dirty="0"/>
              <a:t>Goal 2:  Create a web page to honor the to honor the enslaved and indentured people of LGH</a:t>
            </a:r>
          </a:p>
          <a:p>
            <a:r>
              <a:rPr lang="en-US" sz="2400" dirty="0"/>
              <a:t>Goal 3:  Research 500+ pages of David Stoddard Greenough’s Antigua plantation ledgers for the more than 100 people enslaved there in the late 1700s/early 1800s</a:t>
            </a:r>
          </a:p>
        </p:txBody>
      </p:sp>
    </p:spTree>
    <p:extLst>
      <p:ext uri="{BB962C8B-B14F-4D97-AF65-F5344CB8AC3E}">
        <p14:creationId xmlns:p14="http://schemas.microsoft.com/office/powerpoint/2010/main" val="177003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9A69-0CA0-3F16-A46C-DD61B36DAC82}"/>
              </a:ext>
            </a:extLst>
          </p:cNvPr>
          <p:cNvSpPr>
            <a:spLocks noGrp="1"/>
          </p:cNvSpPr>
          <p:nvPr>
            <p:ph type="title"/>
          </p:nvPr>
        </p:nvSpPr>
        <p:spPr/>
        <p:txBody>
          <a:bodyPr>
            <a:normAutofit/>
          </a:bodyPr>
          <a:lstStyle/>
          <a:p>
            <a:r>
              <a:rPr lang="en-US" sz="3600" dirty="0"/>
              <a:t>Goal 1:  Research and Publish Article on Slavery at Loring Greenough House</a:t>
            </a:r>
            <a:endParaRPr lang="en-US" dirty="0"/>
          </a:p>
        </p:txBody>
      </p:sp>
      <p:sp>
        <p:nvSpPr>
          <p:cNvPr id="3" name="Content Placeholder 2">
            <a:extLst>
              <a:ext uri="{FF2B5EF4-FFF2-40B4-BE49-F238E27FC236}">
                <a16:creationId xmlns:a16="http://schemas.microsoft.com/office/drawing/2014/main" id="{C3DC97BD-059B-65AF-F102-A3402A0A23AE}"/>
              </a:ext>
            </a:extLst>
          </p:cNvPr>
          <p:cNvSpPr>
            <a:spLocks noGrp="1"/>
          </p:cNvSpPr>
          <p:nvPr>
            <p:ph idx="1"/>
          </p:nvPr>
        </p:nvSpPr>
        <p:spPr>
          <a:xfrm>
            <a:off x="2589212" y="2133600"/>
            <a:ext cx="8915400" cy="511277"/>
          </a:xfrm>
        </p:spPr>
        <p:txBody>
          <a:bodyPr>
            <a:normAutofit/>
          </a:bodyPr>
          <a:lstStyle/>
          <a:p>
            <a:r>
              <a:rPr lang="en-US" sz="2400" dirty="0"/>
              <a:t>JP Historical Society website:  JPHS.org/Colonial</a:t>
            </a:r>
          </a:p>
        </p:txBody>
      </p:sp>
      <p:pic>
        <p:nvPicPr>
          <p:cNvPr id="5" name="Picture 4">
            <a:extLst>
              <a:ext uri="{FF2B5EF4-FFF2-40B4-BE49-F238E27FC236}">
                <a16:creationId xmlns:a16="http://schemas.microsoft.com/office/drawing/2014/main" id="{A35D5F7F-46C3-C31D-4247-D67592EDCD44}"/>
              </a:ext>
            </a:extLst>
          </p:cNvPr>
          <p:cNvPicPr>
            <a:picLocks noChangeAspect="1"/>
          </p:cNvPicPr>
          <p:nvPr/>
        </p:nvPicPr>
        <p:blipFill>
          <a:blip r:embed="rId2">
            <a:extLst>
              <a:ext uri="{28A0092B-C50C-407E-A947-70E740481C1C}">
                <a14:useLocalDpi xmlns:a14="http://schemas.microsoft.com/office/drawing/2010/main" val="0"/>
              </a:ext>
            </a:extLst>
          </a:blip>
          <a:srcRect l="65968" t="21776" r="16613" b="26699"/>
          <a:stretch/>
        </p:blipFill>
        <p:spPr>
          <a:xfrm>
            <a:off x="4788309" y="2497631"/>
            <a:ext cx="2615381" cy="4150101"/>
          </a:xfrm>
          <a:prstGeom prst="rect">
            <a:avLst/>
          </a:prstGeom>
        </p:spPr>
      </p:pic>
    </p:spTree>
    <p:extLst>
      <p:ext uri="{BB962C8B-B14F-4D97-AF65-F5344CB8AC3E}">
        <p14:creationId xmlns:p14="http://schemas.microsoft.com/office/powerpoint/2010/main" val="283894218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15224</TotalTime>
  <Words>956</Words>
  <Application>Microsoft Office PowerPoint</Application>
  <PresentationFormat>Widescreen</PresentationFormat>
  <Paragraphs>99</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 3</vt:lpstr>
      <vt:lpstr>Wisp</vt:lpstr>
      <vt:lpstr>Slavery at Loring Greenough House   Hidden Jamaica Plain</vt:lpstr>
      <vt:lpstr>Tonight’s Agenda</vt:lpstr>
      <vt:lpstr>Hidden Jamaica Plain:  A Truth Telling Public History Project  </vt:lpstr>
      <vt:lpstr>Hidden Jamaica Plain Goals</vt:lpstr>
      <vt:lpstr>What Hidden JP Discovered in  Jamaica Plain</vt:lpstr>
      <vt:lpstr>We Also Discovered in Jamaica Plain</vt:lpstr>
      <vt:lpstr>Hidden JP Articles Are on the  JP Historical Society Website:  JPHS.org</vt:lpstr>
      <vt:lpstr>Reparations Task Force Grant </vt:lpstr>
      <vt:lpstr>Goal 1:  Research and Publish Article on Slavery at Loring Greenough House</vt:lpstr>
      <vt:lpstr>Commodore Joshua Loring’s Will (1774)</vt:lpstr>
      <vt:lpstr>Dick Morey/Welsh</vt:lpstr>
      <vt:lpstr>David Stoddard Greenough’s  Antigua Plantation</vt:lpstr>
      <vt:lpstr>Goal 2:  Create a Web Page to Honor the Enslaved and Indentured People of LGH </vt:lpstr>
      <vt:lpstr>Goal 3:  Research Greenough’s Antigua Plantation Ledgers for 100+ Enslaved People </vt:lpstr>
      <vt:lpstr>Antigua Plantation Research</vt:lpstr>
      <vt:lpstr>Antigua Plantation Research</vt:lpstr>
      <vt:lpstr>Project Relation to Reparations and  the Legacy of Slavery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Researching Slavery  in Boston</dc:title>
  <dc:creator>Mimi Pichey</dc:creator>
  <cp:lastModifiedBy>Mimi Pichey</cp:lastModifiedBy>
  <cp:revision>173</cp:revision>
  <cp:lastPrinted>2025-04-29T16:58:46Z</cp:lastPrinted>
  <dcterms:created xsi:type="dcterms:W3CDTF">2023-08-18T00:32:39Z</dcterms:created>
  <dcterms:modified xsi:type="dcterms:W3CDTF">2025-05-07T19:16:13Z</dcterms:modified>
</cp:coreProperties>
</file>