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18288000" cy="10287000"/>
  <p:notesSz cx="6858000" cy="9144000"/>
  <p:embeddedFontLst>
    <p:embeddedFont>
      <p:font typeface="Canva Sans Italics" panose="020B0503030501040103" pitchFamily="34" charset="0"/>
      <p:regular r:id="rId23"/>
      <p:italic r:id="rId24"/>
    </p:embeddedFont>
    <p:embeddedFont>
      <p:font typeface="Lato" panose="020F0502020204030203" pitchFamily="34" charset="0"/>
      <p:regular r:id="rId25"/>
      <p:bold r:id="rId26"/>
      <p:italic r:id="rId27"/>
      <p:boldItalic r:id="rId28"/>
    </p:embeddedFont>
    <p:embeddedFont>
      <p:font typeface="Lato Bold" panose="020F0502020204030203" pitchFamily="34" charset="0"/>
      <p:regular r:id="rId29"/>
      <p:bold r:id="rId30"/>
    </p:embeddedFont>
    <p:embeddedFont>
      <p:font typeface="Lato Italics" panose="020F0502020204030203" pitchFamily="34" charset="0"/>
      <p:regular r:id="rId31"/>
      <p:italic r:id="rId3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7" autoAdjust="0"/>
    <p:restoredTop sz="94638" autoAdjust="0"/>
  </p:normalViewPr>
  <p:slideViewPr>
    <p:cSldViewPr>
      <p:cViewPr varScale="1">
        <p:scale>
          <a:sx n="78" d="100"/>
          <a:sy n="78" d="100"/>
        </p:scale>
        <p:origin x="600" y="1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21.03.2025</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Is there a clearer logo for the Reckoning Project?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It might be better to list the six topics under the guidance heading and place the three areas of focus in a different box.</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3/21/25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3/21/25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3/21/25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3/21/25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3/21/25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3/21/25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3/21/25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3/21/25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3/21/25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svg"/><Relationship Id="rId4" Type="http://schemas.openxmlformats.org/officeDocument/2006/relationships/image" Target="../media/image3.png"/><Relationship Id="rId9" Type="http://schemas.openxmlformats.org/officeDocument/2006/relationships/image" Target="../media/image8.png"/></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8F1E7"/>
        </a:solidFill>
        <a:effectLst/>
      </p:bgPr>
    </p:bg>
    <p:spTree>
      <p:nvGrpSpPr>
        <p:cNvPr id="1" name=""/>
        <p:cNvGrpSpPr/>
        <p:nvPr/>
      </p:nvGrpSpPr>
      <p:grpSpPr>
        <a:xfrm>
          <a:off x="0" y="0"/>
          <a:ext cx="0" cy="0"/>
          <a:chOff x="0" y="0"/>
          <a:chExt cx="0" cy="0"/>
        </a:xfrm>
      </p:grpSpPr>
      <p:sp>
        <p:nvSpPr>
          <p:cNvPr id="2" name="AutoShape 2"/>
          <p:cNvSpPr/>
          <p:nvPr/>
        </p:nvSpPr>
        <p:spPr>
          <a:xfrm>
            <a:off x="3791730" y="-783782"/>
            <a:ext cx="16333259" cy="10042082"/>
          </a:xfrm>
          <a:prstGeom prst="rect">
            <a:avLst/>
          </a:prstGeom>
          <a:solidFill>
            <a:srgbClr val="C8102E"/>
          </a:solidFill>
        </p:spPr>
        <p:txBody>
          <a:bodyPr/>
          <a:lstStyle/>
          <a:p>
            <a:endParaRPr lang="en-US"/>
          </a:p>
        </p:txBody>
      </p:sp>
      <p:grpSp>
        <p:nvGrpSpPr>
          <p:cNvPr id="3" name="Group 3"/>
          <p:cNvGrpSpPr/>
          <p:nvPr/>
        </p:nvGrpSpPr>
        <p:grpSpPr>
          <a:xfrm>
            <a:off x="8816611" y="1812687"/>
            <a:ext cx="8442689" cy="5987703"/>
            <a:chOff x="0" y="0"/>
            <a:chExt cx="11256919" cy="7983604"/>
          </a:xfrm>
        </p:grpSpPr>
        <p:sp>
          <p:nvSpPr>
            <p:cNvPr id="4" name="TextBox 4"/>
            <p:cNvSpPr txBox="1"/>
            <p:nvPr/>
          </p:nvSpPr>
          <p:spPr>
            <a:xfrm>
              <a:off x="0" y="19050"/>
              <a:ext cx="11256919" cy="5361517"/>
            </a:xfrm>
            <a:prstGeom prst="rect">
              <a:avLst/>
            </a:prstGeom>
          </p:spPr>
          <p:txBody>
            <a:bodyPr lIns="0" tIns="0" rIns="0" bIns="0" rtlCol="0" anchor="t">
              <a:spAutoFit/>
            </a:bodyPr>
            <a:lstStyle/>
            <a:p>
              <a:pPr algn="l">
                <a:lnSpc>
                  <a:spcPts val="6324"/>
                </a:lnSpc>
              </a:pPr>
              <a:r>
                <a:rPr lang="en-US" sz="5499">
                  <a:solidFill>
                    <a:srgbClr val="FFFFFF"/>
                  </a:solidFill>
                  <a:latin typeface="Lato"/>
                  <a:ea typeface="Lato"/>
                  <a:cs typeface="Lato"/>
                  <a:sym typeface="Lato"/>
                </a:rPr>
                <a:t>SLAVERY AND ITS LEGACY: BOSTON, 1940-2020</a:t>
              </a:r>
            </a:p>
            <a:p>
              <a:pPr algn="l">
                <a:lnSpc>
                  <a:spcPts val="6324"/>
                </a:lnSpc>
              </a:pPr>
              <a:r>
                <a:rPr lang="en-US" sz="5499">
                  <a:solidFill>
                    <a:srgbClr val="FFFFFF"/>
                  </a:solidFill>
                  <a:latin typeface="Lato"/>
                  <a:ea typeface="Lato"/>
                  <a:cs typeface="Lato"/>
                  <a:sym typeface="Lato"/>
                </a:rPr>
                <a:t>NORTHEASTERN UNIVERSITY</a:t>
              </a:r>
            </a:p>
          </p:txBody>
        </p:sp>
        <p:sp>
          <p:nvSpPr>
            <p:cNvPr id="5" name="TextBox 5"/>
            <p:cNvSpPr txBox="1"/>
            <p:nvPr/>
          </p:nvSpPr>
          <p:spPr>
            <a:xfrm>
              <a:off x="0" y="5884929"/>
              <a:ext cx="11256919" cy="2098675"/>
            </a:xfrm>
            <a:prstGeom prst="rect">
              <a:avLst/>
            </a:prstGeom>
          </p:spPr>
          <p:txBody>
            <a:bodyPr lIns="0" tIns="0" rIns="0" bIns="0" rtlCol="0" anchor="t">
              <a:spAutoFit/>
            </a:bodyPr>
            <a:lstStyle/>
            <a:p>
              <a:pPr algn="l">
                <a:lnSpc>
                  <a:spcPts val="4200"/>
                </a:lnSpc>
              </a:pPr>
              <a:r>
                <a:rPr lang="en-US" sz="3000" spc="60">
                  <a:solidFill>
                    <a:srgbClr val="FFFFFF"/>
                  </a:solidFill>
                  <a:latin typeface="Lato"/>
                  <a:ea typeface="Lato"/>
                  <a:cs typeface="Lato"/>
                  <a:sym typeface="Lato"/>
                </a:rPr>
                <a:t>Research Partners: EVOOO13090</a:t>
              </a:r>
            </a:p>
            <a:p>
              <a:pPr algn="l">
                <a:lnSpc>
                  <a:spcPts val="4200"/>
                </a:lnSpc>
              </a:pPr>
              <a:endParaRPr lang="en-US" sz="3000" spc="60">
                <a:solidFill>
                  <a:srgbClr val="FFFFFF"/>
                </a:solidFill>
                <a:latin typeface="Lato"/>
                <a:ea typeface="Lato"/>
                <a:cs typeface="Lato"/>
                <a:sym typeface="Lato"/>
              </a:endParaRPr>
            </a:p>
            <a:p>
              <a:pPr algn="l">
                <a:lnSpc>
                  <a:spcPts val="4200"/>
                </a:lnSpc>
              </a:pPr>
              <a:r>
                <a:rPr lang="en-US" sz="3000" spc="60">
                  <a:solidFill>
                    <a:srgbClr val="FFFFFF"/>
                  </a:solidFill>
                  <a:latin typeface="Lato"/>
                  <a:ea typeface="Lato"/>
                  <a:cs typeface="Lato"/>
                  <a:sym typeface="Lato"/>
                </a:rPr>
                <a:t>March 24, 2025</a:t>
              </a:r>
            </a:p>
          </p:txBody>
        </p:sp>
      </p:grpSp>
      <p:sp>
        <p:nvSpPr>
          <p:cNvPr id="6" name="Freeform 6"/>
          <p:cNvSpPr/>
          <p:nvPr/>
        </p:nvSpPr>
        <p:spPr>
          <a:xfrm>
            <a:off x="1028700" y="1812687"/>
            <a:ext cx="5526061" cy="8474313"/>
          </a:xfrm>
          <a:custGeom>
            <a:avLst/>
            <a:gdLst/>
            <a:ahLst/>
            <a:cxnLst/>
            <a:rect l="l" t="t" r="r" b="b"/>
            <a:pathLst>
              <a:path w="5526061" h="8474313">
                <a:moveTo>
                  <a:pt x="0" y="0"/>
                </a:moveTo>
                <a:lnTo>
                  <a:pt x="5526061" y="0"/>
                </a:lnTo>
                <a:lnTo>
                  <a:pt x="5526061" y="8474313"/>
                </a:lnTo>
                <a:lnTo>
                  <a:pt x="0" y="8474313"/>
                </a:lnTo>
                <a:lnTo>
                  <a:pt x="0" y="0"/>
                </a:lnTo>
                <a:close/>
              </a:path>
            </a:pathLst>
          </a:custGeom>
          <a:blipFill>
            <a:blip r:embed="rId2"/>
            <a:stretch>
              <a:fillRect l="-105939" t="-10177" r="-678"/>
            </a:stretch>
          </a:blipFill>
        </p:spPr>
        <p:txBody>
          <a:bodyPr/>
          <a:lstStyle/>
          <a:p>
            <a:endParaRPr lang="en-US"/>
          </a:p>
        </p:txBody>
      </p:sp>
      <p:sp>
        <p:nvSpPr>
          <p:cNvPr id="7" name="AutoShape 7"/>
          <p:cNvSpPr/>
          <p:nvPr/>
        </p:nvSpPr>
        <p:spPr>
          <a:xfrm rot="-5400000">
            <a:off x="2282682" y="1796303"/>
            <a:ext cx="2426957" cy="32768"/>
          </a:xfrm>
          <a:prstGeom prst="rect">
            <a:avLst/>
          </a:prstGeom>
          <a:solidFill>
            <a:srgbClr val="A4804A"/>
          </a:solidFill>
        </p:spPr>
        <p:txBody>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9F5"/>
        </a:solidFill>
        <a:effectLst/>
      </p:bgPr>
    </p:bg>
    <p:spTree>
      <p:nvGrpSpPr>
        <p:cNvPr id="1" name=""/>
        <p:cNvGrpSpPr/>
        <p:nvPr/>
      </p:nvGrpSpPr>
      <p:grpSpPr>
        <a:xfrm>
          <a:off x="0" y="0"/>
          <a:ext cx="0" cy="0"/>
          <a:chOff x="0" y="0"/>
          <a:chExt cx="0" cy="0"/>
        </a:xfrm>
      </p:grpSpPr>
      <p:sp>
        <p:nvSpPr>
          <p:cNvPr id="2" name="AutoShape 2"/>
          <p:cNvSpPr/>
          <p:nvPr/>
        </p:nvSpPr>
        <p:spPr>
          <a:xfrm>
            <a:off x="1028700" y="1028700"/>
            <a:ext cx="5588333" cy="8229600"/>
          </a:xfrm>
          <a:prstGeom prst="rect">
            <a:avLst/>
          </a:prstGeom>
          <a:solidFill>
            <a:srgbClr val="C8102E"/>
          </a:solidFill>
        </p:spPr>
        <p:txBody>
          <a:bodyPr/>
          <a:lstStyle/>
          <a:p>
            <a:endParaRPr lang="en-US"/>
          </a:p>
        </p:txBody>
      </p:sp>
      <p:sp>
        <p:nvSpPr>
          <p:cNvPr id="3" name="TextBox 3"/>
          <p:cNvSpPr txBox="1"/>
          <p:nvPr/>
        </p:nvSpPr>
        <p:spPr>
          <a:xfrm>
            <a:off x="1751921" y="2651379"/>
            <a:ext cx="4319930" cy="4974717"/>
          </a:xfrm>
          <a:prstGeom prst="rect">
            <a:avLst/>
          </a:prstGeom>
        </p:spPr>
        <p:txBody>
          <a:bodyPr lIns="0" tIns="0" rIns="0" bIns="0" rtlCol="0" anchor="t">
            <a:spAutoFit/>
          </a:bodyPr>
          <a:lstStyle/>
          <a:p>
            <a:pPr algn="l">
              <a:lnSpc>
                <a:spcPts val="6534"/>
              </a:lnSpc>
            </a:pPr>
            <a:r>
              <a:rPr lang="en-US" sz="5400" spc="162">
                <a:solidFill>
                  <a:srgbClr val="FFF9F5"/>
                </a:solidFill>
                <a:latin typeface="Lato"/>
                <a:ea typeface="Lato"/>
                <a:cs typeface="Lato"/>
                <a:sym typeface="Lato"/>
              </a:rPr>
              <a:t>The Legal Battle to Desegregate Police and Fire Departments</a:t>
            </a:r>
          </a:p>
        </p:txBody>
      </p:sp>
      <p:grpSp>
        <p:nvGrpSpPr>
          <p:cNvPr id="4" name="Group 4"/>
          <p:cNvGrpSpPr/>
          <p:nvPr/>
        </p:nvGrpSpPr>
        <p:grpSpPr>
          <a:xfrm>
            <a:off x="17259300" y="1028700"/>
            <a:ext cx="598170" cy="8124825"/>
            <a:chOff x="0" y="0"/>
            <a:chExt cx="797560" cy="10833100"/>
          </a:xfrm>
        </p:grpSpPr>
        <p:sp>
          <p:nvSpPr>
            <p:cNvPr id="5" name="AutoShape 5"/>
            <p:cNvSpPr/>
            <p:nvPr/>
          </p:nvSpPr>
          <p:spPr>
            <a:xfrm rot="-5400000">
              <a:off x="-426826" y="9766564"/>
              <a:ext cx="2090633" cy="42440"/>
            </a:xfrm>
            <a:prstGeom prst="rect">
              <a:avLst/>
            </a:prstGeom>
            <a:solidFill>
              <a:srgbClr val="C8102E"/>
            </a:solidFill>
          </p:spPr>
          <p:txBody>
            <a:bodyPr/>
            <a:lstStyle/>
            <a:p>
              <a:endParaRPr lang="en-US"/>
            </a:p>
          </p:txBody>
        </p:sp>
        <p:sp>
          <p:nvSpPr>
            <p:cNvPr id="6" name="TextBox 6"/>
            <p:cNvSpPr txBox="1"/>
            <p:nvPr/>
          </p:nvSpPr>
          <p:spPr>
            <a:xfrm rot="5400000">
              <a:off x="-3316972" y="3316972"/>
              <a:ext cx="7460077" cy="826135"/>
            </a:xfrm>
            <a:prstGeom prst="rect">
              <a:avLst/>
            </a:prstGeom>
          </p:spPr>
          <p:txBody>
            <a:bodyPr lIns="0" tIns="0" rIns="0" bIns="0" rtlCol="0" anchor="t">
              <a:spAutoFit/>
            </a:bodyPr>
            <a:lstStyle/>
            <a:p>
              <a:pPr algn="l">
                <a:lnSpc>
                  <a:spcPts val="1679"/>
                </a:lnSpc>
              </a:pPr>
              <a:r>
                <a:rPr lang="en-US" sz="1200" spc="60">
                  <a:solidFill>
                    <a:srgbClr val="A4804A"/>
                  </a:solidFill>
                  <a:latin typeface="Lato"/>
                  <a:ea typeface="Lato"/>
                  <a:cs typeface="Lato"/>
                  <a:sym typeface="Lato"/>
                </a:rPr>
                <a:t>SLAVERY AND ITS LEGACY: BOSTON, 1940-2020</a:t>
              </a:r>
            </a:p>
            <a:p>
              <a:pPr algn="l">
                <a:lnSpc>
                  <a:spcPts val="1679"/>
                </a:lnSpc>
              </a:pPr>
              <a:r>
                <a:rPr lang="en-US" sz="1200" spc="60">
                  <a:solidFill>
                    <a:srgbClr val="A4804A"/>
                  </a:solidFill>
                  <a:latin typeface="Lato"/>
                  <a:ea typeface="Lato"/>
                  <a:cs typeface="Lato"/>
                  <a:sym typeface="Lato"/>
                </a:rPr>
                <a:t>NORTHEASTERN UNIVERSITY</a:t>
              </a:r>
            </a:p>
            <a:p>
              <a:pPr algn="l">
                <a:lnSpc>
                  <a:spcPts val="1679"/>
                </a:lnSpc>
              </a:pPr>
              <a:endParaRPr lang="en-US" sz="1200" spc="60">
                <a:solidFill>
                  <a:srgbClr val="A4804A"/>
                </a:solidFill>
                <a:latin typeface="Lato"/>
                <a:ea typeface="Lato"/>
                <a:cs typeface="Lato"/>
                <a:sym typeface="Lato"/>
              </a:endParaRPr>
            </a:p>
          </p:txBody>
        </p:sp>
      </p:grpSp>
      <p:sp>
        <p:nvSpPr>
          <p:cNvPr id="7" name="TextBox 7"/>
          <p:cNvSpPr txBox="1"/>
          <p:nvPr/>
        </p:nvSpPr>
        <p:spPr>
          <a:xfrm>
            <a:off x="8737527" y="952500"/>
            <a:ext cx="8201128" cy="2498597"/>
          </a:xfrm>
          <a:prstGeom prst="rect">
            <a:avLst/>
          </a:prstGeom>
        </p:spPr>
        <p:txBody>
          <a:bodyPr lIns="0" tIns="0" rIns="0" bIns="0" rtlCol="0" anchor="t">
            <a:spAutoFit/>
          </a:bodyPr>
          <a:lstStyle/>
          <a:p>
            <a:pPr algn="l">
              <a:lnSpc>
                <a:spcPts val="3366"/>
              </a:lnSpc>
            </a:pPr>
            <a:r>
              <a:rPr lang="en-US" sz="2200" b="1" spc="88">
                <a:solidFill>
                  <a:srgbClr val="000000"/>
                </a:solidFill>
                <a:latin typeface="Lato Bold"/>
                <a:ea typeface="Lato Bold"/>
                <a:cs typeface="Lato Bold"/>
                <a:sym typeface="Lato Bold"/>
              </a:rPr>
              <a:t>1972</a:t>
            </a:r>
            <a:r>
              <a:rPr lang="en-US" sz="2200" spc="88">
                <a:solidFill>
                  <a:srgbClr val="000000"/>
                </a:solidFill>
                <a:latin typeface="Lato"/>
                <a:ea typeface="Lato"/>
                <a:cs typeface="Lato"/>
                <a:sym typeface="Lato"/>
              </a:rPr>
              <a:t>: Appellate federal court affirmed a lower court ruling that the Boston Police Department discriminated against Black applicants through the use of entry-level testing that favored whites. The court required the department to attain a percentage of Black and Hispanic officers that would reflect their percentage in the city’s population.</a:t>
            </a:r>
          </a:p>
        </p:txBody>
      </p:sp>
      <p:sp>
        <p:nvSpPr>
          <p:cNvPr id="8" name="AutoShape 8"/>
          <p:cNvSpPr/>
          <p:nvPr/>
        </p:nvSpPr>
        <p:spPr>
          <a:xfrm>
            <a:off x="6893327" y="5865901"/>
            <a:ext cx="1567974" cy="31830"/>
          </a:xfrm>
          <a:prstGeom prst="rect">
            <a:avLst/>
          </a:prstGeom>
          <a:solidFill>
            <a:srgbClr val="A4804A"/>
          </a:solidFill>
        </p:spPr>
        <p:txBody>
          <a:bodyPr/>
          <a:lstStyle/>
          <a:p>
            <a:endParaRPr lang="en-US"/>
          </a:p>
        </p:txBody>
      </p:sp>
      <p:sp>
        <p:nvSpPr>
          <p:cNvPr id="9" name="AutoShape 9"/>
          <p:cNvSpPr/>
          <p:nvPr/>
        </p:nvSpPr>
        <p:spPr>
          <a:xfrm>
            <a:off x="6893327" y="8264694"/>
            <a:ext cx="1567974" cy="31830"/>
          </a:xfrm>
          <a:prstGeom prst="rect">
            <a:avLst/>
          </a:prstGeom>
          <a:solidFill>
            <a:srgbClr val="A4804A"/>
          </a:solidFill>
        </p:spPr>
        <p:txBody>
          <a:bodyPr/>
          <a:lstStyle/>
          <a:p>
            <a:endParaRPr lang="en-US"/>
          </a:p>
        </p:txBody>
      </p:sp>
      <p:sp>
        <p:nvSpPr>
          <p:cNvPr id="10" name="AutoShape 10"/>
          <p:cNvSpPr/>
          <p:nvPr/>
        </p:nvSpPr>
        <p:spPr>
          <a:xfrm>
            <a:off x="6893327" y="1201826"/>
            <a:ext cx="1567974" cy="31830"/>
          </a:xfrm>
          <a:prstGeom prst="rect">
            <a:avLst/>
          </a:prstGeom>
          <a:solidFill>
            <a:srgbClr val="A4804A"/>
          </a:solidFill>
        </p:spPr>
        <p:txBody>
          <a:bodyPr/>
          <a:lstStyle/>
          <a:p>
            <a:endParaRPr lang="en-US"/>
          </a:p>
        </p:txBody>
      </p:sp>
      <p:sp>
        <p:nvSpPr>
          <p:cNvPr id="11" name="TextBox 11"/>
          <p:cNvSpPr txBox="1"/>
          <p:nvPr/>
        </p:nvSpPr>
        <p:spPr>
          <a:xfrm>
            <a:off x="8737527" y="5616278"/>
            <a:ext cx="8201128" cy="1660397"/>
          </a:xfrm>
          <a:prstGeom prst="rect">
            <a:avLst/>
          </a:prstGeom>
        </p:spPr>
        <p:txBody>
          <a:bodyPr lIns="0" tIns="0" rIns="0" bIns="0" rtlCol="0" anchor="t">
            <a:spAutoFit/>
          </a:bodyPr>
          <a:lstStyle/>
          <a:p>
            <a:pPr algn="l">
              <a:lnSpc>
                <a:spcPts val="3366"/>
              </a:lnSpc>
            </a:pPr>
            <a:r>
              <a:rPr lang="en-US" sz="2200" b="1" spc="88">
                <a:solidFill>
                  <a:srgbClr val="000000"/>
                </a:solidFill>
                <a:latin typeface="Lato Bold"/>
                <a:ea typeface="Lato Bold"/>
                <a:cs typeface="Lato Bold"/>
                <a:sym typeface="Lato Bold"/>
              </a:rPr>
              <a:t>1983</a:t>
            </a:r>
            <a:r>
              <a:rPr lang="en-US" sz="2200" spc="88">
                <a:solidFill>
                  <a:srgbClr val="000000"/>
                </a:solidFill>
                <a:latin typeface="Lato"/>
                <a:ea typeface="Lato"/>
                <a:cs typeface="Lato"/>
                <a:sym typeface="Lato"/>
              </a:rPr>
              <a:t>: “Reverse discrimination” claim, which would have resulted in a policy of “last hired, first fired” disproportionately affecting newly hired non-white officers, was rejected by a federal court.</a:t>
            </a:r>
          </a:p>
        </p:txBody>
      </p:sp>
      <p:sp>
        <p:nvSpPr>
          <p:cNvPr id="12" name="TextBox 12"/>
          <p:cNvSpPr txBox="1"/>
          <p:nvPr/>
        </p:nvSpPr>
        <p:spPr>
          <a:xfrm>
            <a:off x="8737527" y="8017003"/>
            <a:ext cx="8201128" cy="1241297"/>
          </a:xfrm>
          <a:prstGeom prst="rect">
            <a:avLst/>
          </a:prstGeom>
        </p:spPr>
        <p:txBody>
          <a:bodyPr lIns="0" tIns="0" rIns="0" bIns="0" rtlCol="0" anchor="t">
            <a:spAutoFit/>
          </a:bodyPr>
          <a:lstStyle/>
          <a:p>
            <a:pPr algn="l">
              <a:lnSpc>
                <a:spcPts val="3366"/>
              </a:lnSpc>
            </a:pPr>
            <a:r>
              <a:rPr lang="en-US" sz="2200" b="1" spc="88">
                <a:solidFill>
                  <a:srgbClr val="000000"/>
                </a:solidFill>
                <a:latin typeface="Lato Bold"/>
                <a:ea typeface="Lato Bold"/>
                <a:cs typeface="Lato Bold"/>
                <a:sym typeface="Lato Bold"/>
              </a:rPr>
              <a:t>1998</a:t>
            </a:r>
            <a:r>
              <a:rPr lang="en-US" sz="2200" spc="88">
                <a:solidFill>
                  <a:srgbClr val="000000"/>
                </a:solidFill>
                <a:latin typeface="Lato"/>
                <a:ea typeface="Lato"/>
                <a:cs typeface="Lato"/>
                <a:sym typeface="Lato"/>
              </a:rPr>
              <a:t>: Appellate federal court concluded that racial discrimination at the entry level prevented African Americans from climbing the ranks in the police department. </a:t>
            </a:r>
          </a:p>
        </p:txBody>
      </p:sp>
      <p:sp>
        <p:nvSpPr>
          <p:cNvPr id="13" name="TextBox 13"/>
          <p:cNvSpPr txBox="1"/>
          <p:nvPr/>
        </p:nvSpPr>
        <p:spPr>
          <a:xfrm>
            <a:off x="8737527" y="3634653"/>
            <a:ext cx="8201128" cy="1241297"/>
          </a:xfrm>
          <a:prstGeom prst="rect">
            <a:avLst/>
          </a:prstGeom>
        </p:spPr>
        <p:txBody>
          <a:bodyPr lIns="0" tIns="0" rIns="0" bIns="0" rtlCol="0" anchor="t">
            <a:spAutoFit/>
          </a:bodyPr>
          <a:lstStyle/>
          <a:p>
            <a:pPr algn="l">
              <a:lnSpc>
                <a:spcPts val="3366"/>
              </a:lnSpc>
            </a:pPr>
            <a:r>
              <a:rPr lang="en-US" sz="2200" b="1" spc="88">
                <a:solidFill>
                  <a:srgbClr val="000000"/>
                </a:solidFill>
                <a:latin typeface="Lato Bold"/>
                <a:ea typeface="Lato Bold"/>
                <a:cs typeface="Lato Bold"/>
                <a:sym typeface="Lato Bold"/>
              </a:rPr>
              <a:t>1972</a:t>
            </a:r>
            <a:r>
              <a:rPr lang="en-US" sz="2200" spc="88">
                <a:solidFill>
                  <a:srgbClr val="000000"/>
                </a:solidFill>
                <a:latin typeface="Lato"/>
                <a:ea typeface="Lato"/>
                <a:cs typeface="Lato"/>
                <a:sym typeface="Lato"/>
              </a:rPr>
              <a:t>: A federal appeals court required the virtually all-white Fire Department to hire one African American or Hispanic firefighter for every new white employee.</a:t>
            </a:r>
          </a:p>
        </p:txBody>
      </p:sp>
    </p:spTree>
  </p:cSld>
  <p:clrMapOvr>
    <a:masterClrMapping/>
  </p:clrMapOvr>
  <p:transition spd="slow">
    <p:push/>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9F5"/>
        </a:solidFill>
        <a:effectLst/>
      </p:bgPr>
    </p:bg>
    <p:spTree>
      <p:nvGrpSpPr>
        <p:cNvPr id="1" name=""/>
        <p:cNvGrpSpPr/>
        <p:nvPr/>
      </p:nvGrpSpPr>
      <p:grpSpPr>
        <a:xfrm>
          <a:off x="0" y="0"/>
          <a:ext cx="0" cy="0"/>
          <a:chOff x="0" y="0"/>
          <a:chExt cx="0" cy="0"/>
        </a:xfrm>
      </p:grpSpPr>
      <p:sp>
        <p:nvSpPr>
          <p:cNvPr id="2" name="TextBox 2"/>
          <p:cNvSpPr txBox="1"/>
          <p:nvPr/>
        </p:nvSpPr>
        <p:spPr>
          <a:xfrm>
            <a:off x="1028700" y="1019175"/>
            <a:ext cx="6487245" cy="2715917"/>
          </a:xfrm>
          <a:prstGeom prst="rect">
            <a:avLst/>
          </a:prstGeom>
        </p:spPr>
        <p:txBody>
          <a:bodyPr lIns="0" tIns="0" rIns="0" bIns="0" rtlCol="0" anchor="t">
            <a:spAutoFit/>
          </a:bodyPr>
          <a:lstStyle/>
          <a:p>
            <a:pPr algn="l">
              <a:lnSpc>
                <a:spcPts val="5383"/>
              </a:lnSpc>
            </a:pPr>
            <a:r>
              <a:rPr lang="en-US" sz="4448" spc="133">
                <a:solidFill>
                  <a:srgbClr val="C8102E"/>
                </a:solidFill>
                <a:latin typeface="Lato"/>
                <a:ea typeface="Lato"/>
                <a:cs typeface="Lato"/>
                <a:sym typeface="Lato"/>
              </a:rPr>
              <a:t>Community Campaigns to Desegregate Police and Fire Departments </a:t>
            </a:r>
          </a:p>
          <a:p>
            <a:pPr algn="l">
              <a:lnSpc>
                <a:spcPts val="5383"/>
              </a:lnSpc>
            </a:pPr>
            <a:endParaRPr lang="en-US" sz="4448" spc="133">
              <a:solidFill>
                <a:srgbClr val="C8102E"/>
              </a:solidFill>
              <a:latin typeface="Lato"/>
              <a:ea typeface="Lato"/>
              <a:cs typeface="Lato"/>
              <a:sym typeface="Lato"/>
            </a:endParaRPr>
          </a:p>
        </p:txBody>
      </p:sp>
      <p:sp>
        <p:nvSpPr>
          <p:cNvPr id="3" name="AutoShape 3"/>
          <p:cNvSpPr/>
          <p:nvPr/>
        </p:nvSpPr>
        <p:spPr>
          <a:xfrm>
            <a:off x="0" y="3703262"/>
            <a:ext cx="1567974" cy="31830"/>
          </a:xfrm>
          <a:prstGeom prst="rect">
            <a:avLst/>
          </a:prstGeom>
          <a:solidFill>
            <a:srgbClr val="A4804A"/>
          </a:solidFill>
        </p:spPr>
        <p:txBody>
          <a:bodyPr/>
          <a:lstStyle/>
          <a:p>
            <a:endParaRPr lang="en-US"/>
          </a:p>
        </p:txBody>
      </p:sp>
      <p:grpSp>
        <p:nvGrpSpPr>
          <p:cNvPr id="4" name="Group 4"/>
          <p:cNvGrpSpPr/>
          <p:nvPr/>
        </p:nvGrpSpPr>
        <p:grpSpPr>
          <a:xfrm>
            <a:off x="17259300" y="1028700"/>
            <a:ext cx="598170" cy="8124825"/>
            <a:chOff x="0" y="0"/>
            <a:chExt cx="797560" cy="10833100"/>
          </a:xfrm>
        </p:grpSpPr>
        <p:sp>
          <p:nvSpPr>
            <p:cNvPr id="5" name="AutoShape 5"/>
            <p:cNvSpPr/>
            <p:nvPr/>
          </p:nvSpPr>
          <p:spPr>
            <a:xfrm rot="-5400000">
              <a:off x="-426826" y="9766564"/>
              <a:ext cx="2090633" cy="42440"/>
            </a:xfrm>
            <a:prstGeom prst="rect">
              <a:avLst/>
            </a:prstGeom>
            <a:solidFill>
              <a:srgbClr val="C8102E"/>
            </a:solidFill>
          </p:spPr>
          <p:txBody>
            <a:bodyPr/>
            <a:lstStyle/>
            <a:p>
              <a:endParaRPr lang="en-US"/>
            </a:p>
          </p:txBody>
        </p:sp>
        <p:sp>
          <p:nvSpPr>
            <p:cNvPr id="6" name="TextBox 6"/>
            <p:cNvSpPr txBox="1"/>
            <p:nvPr/>
          </p:nvSpPr>
          <p:spPr>
            <a:xfrm rot="5400000">
              <a:off x="-3316972" y="3316972"/>
              <a:ext cx="7460077" cy="826135"/>
            </a:xfrm>
            <a:prstGeom prst="rect">
              <a:avLst/>
            </a:prstGeom>
          </p:spPr>
          <p:txBody>
            <a:bodyPr lIns="0" tIns="0" rIns="0" bIns="0" rtlCol="0" anchor="t">
              <a:spAutoFit/>
            </a:bodyPr>
            <a:lstStyle/>
            <a:p>
              <a:pPr algn="l">
                <a:lnSpc>
                  <a:spcPts val="1679"/>
                </a:lnSpc>
              </a:pPr>
              <a:r>
                <a:rPr lang="en-US" sz="1200" spc="60">
                  <a:solidFill>
                    <a:srgbClr val="A4804A"/>
                  </a:solidFill>
                  <a:latin typeface="Lato"/>
                  <a:ea typeface="Lato"/>
                  <a:cs typeface="Lato"/>
                  <a:sym typeface="Lato"/>
                </a:rPr>
                <a:t>SLAVERY AND ITS LEGACY: BOSTON, 1940-2020</a:t>
              </a:r>
            </a:p>
            <a:p>
              <a:pPr algn="l">
                <a:lnSpc>
                  <a:spcPts val="1679"/>
                </a:lnSpc>
              </a:pPr>
              <a:r>
                <a:rPr lang="en-US" sz="1200" spc="60">
                  <a:solidFill>
                    <a:srgbClr val="A4804A"/>
                  </a:solidFill>
                  <a:latin typeface="Lato"/>
                  <a:ea typeface="Lato"/>
                  <a:cs typeface="Lato"/>
                  <a:sym typeface="Lato"/>
                </a:rPr>
                <a:t>NORTHEASTERN UNIVERSITY</a:t>
              </a:r>
            </a:p>
            <a:p>
              <a:pPr algn="l">
                <a:lnSpc>
                  <a:spcPts val="1679"/>
                </a:lnSpc>
              </a:pPr>
              <a:endParaRPr lang="en-US" sz="1200" spc="60">
                <a:solidFill>
                  <a:srgbClr val="A4804A"/>
                </a:solidFill>
                <a:latin typeface="Lato"/>
                <a:ea typeface="Lato"/>
                <a:cs typeface="Lato"/>
                <a:sym typeface="Lato"/>
              </a:endParaRPr>
            </a:p>
          </p:txBody>
        </p:sp>
      </p:grpSp>
      <p:sp>
        <p:nvSpPr>
          <p:cNvPr id="7" name="Freeform 7"/>
          <p:cNvSpPr/>
          <p:nvPr/>
        </p:nvSpPr>
        <p:spPr>
          <a:xfrm>
            <a:off x="9796839" y="-249400"/>
            <a:ext cx="6977559" cy="5340512"/>
          </a:xfrm>
          <a:custGeom>
            <a:avLst/>
            <a:gdLst/>
            <a:ahLst/>
            <a:cxnLst/>
            <a:rect l="l" t="t" r="r" b="b"/>
            <a:pathLst>
              <a:path w="6977559" h="5340512">
                <a:moveTo>
                  <a:pt x="0" y="0"/>
                </a:moveTo>
                <a:lnTo>
                  <a:pt x="6977559" y="0"/>
                </a:lnTo>
                <a:lnTo>
                  <a:pt x="6977559" y="5340512"/>
                </a:lnTo>
                <a:lnTo>
                  <a:pt x="0" y="5340512"/>
                </a:lnTo>
                <a:lnTo>
                  <a:pt x="0" y="0"/>
                </a:lnTo>
                <a:close/>
              </a:path>
            </a:pathLst>
          </a:custGeom>
          <a:blipFill>
            <a:blip r:embed="rId2"/>
            <a:stretch>
              <a:fillRect l="-7827"/>
            </a:stretch>
          </a:blipFill>
        </p:spPr>
        <p:txBody>
          <a:bodyPr/>
          <a:lstStyle/>
          <a:p>
            <a:endParaRPr lang="en-US"/>
          </a:p>
        </p:txBody>
      </p:sp>
      <p:sp>
        <p:nvSpPr>
          <p:cNvPr id="8" name="AutoShape 8"/>
          <p:cNvSpPr/>
          <p:nvPr/>
        </p:nvSpPr>
        <p:spPr>
          <a:xfrm>
            <a:off x="8923266" y="1028700"/>
            <a:ext cx="1567974" cy="455186"/>
          </a:xfrm>
          <a:prstGeom prst="rect">
            <a:avLst/>
          </a:prstGeom>
          <a:solidFill>
            <a:srgbClr val="C8102E">
              <a:alpha val="89804"/>
            </a:srgbClr>
          </a:solidFill>
        </p:spPr>
        <p:txBody>
          <a:bodyPr/>
          <a:lstStyle/>
          <a:p>
            <a:endParaRPr lang="en-US"/>
          </a:p>
        </p:txBody>
      </p:sp>
      <p:grpSp>
        <p:nvGrpSpPr>
          <p:cNvPr id="9" name="Group 9"/>
          <p:cNvGrpSpPr/>
          <p:nvPr/>
        </p:nvGrpSpPr>
        <p:grpSpPr>
          <a:xfrm>
            <a:off x="9796839" y="5268891"/>
            <a:ext cx="6977559" cy="5512206"/>
            <a:chOff x="0" y="0"/>
            <a:chExt cx="1837711" cy="1451774"/>
          </a:xfrm>
        </p:grpSpPr>
        <p:sp>
          <p:nvSpPr>
            <p:cNvPr id="10" name="Freeform 10"/>
            <p:cNvSpPr/>
            <p:nvPr/>
          </p:nvSpPr>
          <p:spPr>
            <a:xfrm>
              <a:off x="0" y="0"/>
              <a:ext cx="1837711" cy="1451774"/>
            </a:xfrm>
            <a:custGeom>
              <a:avLst/>
              <a:gdLst/>
              <a:ahLst/>
              <a:cxnLst/>
              <a:rect l="l" t="t" r="r" b="b"/>
              <a:pathLst>
                <a:path w="1837711" h="1451774">
                  <a:moveTo>
                    <a:pt x="0" y="0"/>
                  </a:moveTo>
                  <a:lnTo>
                    <a:pt x="1837711" y="0"/>
                  </a:lnTo>
                  <a:lnTo>
                    <a:pt x="1837711" y="1451774"/>
                  </a:lnTo>
                  <a:lnTo>
                    <a:pt x="0" y="1451774"/>
                  </a:lnTo>
                  <a:close/>
                </a:path>
              </a:pathLst>
            </a:custGeom>
            <a:solidFill>
              <a:srgbClr val="C8102E"/>
            </a:solidFill>
          </p:spPr>
          <p:txBody>
            <a:bodyPr/>
            <a:lstStyle/>
            <a:p>
              <a:endParaRPr lang="en-US"/>
            </a:p>
          </p:txBody>
        </p:sp>
        <p:sp>
          <p:nvSpPr>
            <p:cNvPr id="11" name="TextBox 11"/>
            <p:cNvSpPr txBox="1"/>
            <p:nvPr/>
          </p:nvSpPr>
          <p:spPr>
            <a:xfrm>
              <a:off x="0" y="-38100"/>
              <a:ext cx="1837711" cy="1489874"/>
            </a:xfrm>
            <a:prstGeom prst="rect">
              <a:avLst/>
            </a:prstGeom>
          </p:spPr>
          <p:txBody>
            <a:bodyPr lIns="50800" tIns="50800" rIns="50800" bIns="50800" rtlCol="0" anchor="ctr"/>
            <a:lstStyle/>
            <a:p>
              <a:pPr algn="ctr">
                <a:lnSpc>
                  <a:spcPts val="2659"/>
                </a:lnSpc>
              </a:pPr>
              <a:endParaRPr/>
            </a:p>
          </p:txBody>
        </p:sp>
      </p:grpSp>
      <p:grpSp>
        <p:nvGrpSpPr>
          <p:cNvPr id="12" name="Group 12"/>
          <p:cNvGrpSpPr/>
          <p:nvPr/>
        </p:nvGrpSpPr>
        <p:grpSpPr>
          <a:xfrm>
            <a:off x="721371" y="7779439"/>
            <a:ext cx="8509223" cy="3086100"/>
            <a:chOff x="0" y="0"/>
            <a:chExt cx="2241112" cy="812800"/>
          </a:xfrm>
        </p:grpSpPr>
        <p:sp>
          <p:nvSpPr>
            <p:cNvPr id="13" name="Freeform 13"/>
            <p:cNvSpPr/>
            <p:nvPr/>
          </p:nvSpPr>
          <p:spPr>
            <a:xfrm>
              <a:off x="0" y="0"/>
              <a:ext cx="2241112" cy="812800"/>
            </a:xfrm>
            <a:custGeom>
              <a:avLst/>
              <a:gdLst/>
              <a:ahLst/>
              <a:cxnLst/>
              <a:rect l="l" t="t" r="r" b="b"/>
              <a:pathLst>
                <a:path w="2241112" h="812800">
                  <a:moveTo>
                    <a:pt x="0" y="0"/>
                  </a:moveTo>
                  <a:lnTo>
                    <a:pt x="2241112" y="0"/>
                  </a:lnTo>
                  <a:lnTo>
                    <a:pt x="2241112" y="812800"/>
                  </a:lnTo>
                  <a:lnTo>
                    <a:pt x="0" y="812800"/>
                  </a:lnTo>
                  <a:close/>
                </a:path>
              </a:pathLst>
            </a:custGeom>
            <a:solidFill>
              <a:srgbClr val="A4804A">
                <a:alpha val="26667"/>
              </a:srgbClr>
            </a:solidFill>
          </p:spPr>
          <p:txBody>
            <a:bodyPr/>
            <a:lstStyle/>
            <a:p>
              <a:endParaRPr lang="en-US"/>
            </a:p>
          </p:txBody>
        </p:sp>
        <p:sp>
          <p:nvSpPr>
            <p:cNvPr id="14" name="TextBox 14"/>
            <p:cNvSpPr txBox="1"/>
            <p:nvPr/>
          </p:nvSpPr>
          <p:spPr>
            <a:xfrm>
              <a:off x="0" y="-57150"/>
              <a:ext cx="2241112" cy="869950"/>
            </a:xfrm>
            <a:prstGeom prst="rect">
              <a:avLst/>
            </a:prstGeom>
          </p:spPr>
          <p:txBody>
            <a:bodyPr lIns="50800" tIns="50800" rIns="50800" bIns="50800" rtlCol="0" anchor="ctr"/>
            <a:lstStyle/>
            <a:p>
              <a:pPr algn="ctr">
                <a:lnSpc>
                  <a:spcPts val="2920"/>
                </a:lnSpc>
              </a:pPr>
              <a:endParaRPr/>
            </a:p>
          </p:txBody>
        </p:sp>
      </p:grpSp>
      <p:sp>
        <p:nvSpPr>
          <p:cNvPr id="15" name="TextBox 15"/>
          <p:cNvSpPr txBox="1"/>
          <p:nvPr/>
        </p:nvSpPr>
        <p:spPr>
          <a:xfrm>
            <a:off x="1028700" y="4016202"/>
            <a:ext cx="7894566" cy="1887855"/>
          </a:xfrm>
          <a:prstGeom prst="rect">
            <a:avLst/>
          </a:prstGeom>
        </p:spPr>
        <p:txBody>
          <a:bodyPr lIns="0" tIns="0" rIns="0" bIns="0" rtlCol="0" anchor="t">
            <a:spAutoFit/>
          </a:bodyPr>
          <a:lstStyle/>
          <a:p>
            <a:pPr algn="l">
              <a:lnSpc>
                <a:spcPts val="3060"/>
              </a:lnSpc>
              <a:spcBef>
                <a:spcPct val="0"/>
              </a:spcBef>
            </a:pPr>
            <a:r>
              <a:rPr lang="en-US" sz="2000" spc="80">
                <a:solidFill>
                  <a:srgbClr val="000000"/>
                </a:solidFill>
                <a:latin typeface="Lato"/>
                <a:ea typeface="Lato"/>
                <a:cs typeface="Lato"/>
                <a:sym typeface="Lato"/>
              </a:rPr>
              <a:t>The </a:t>
            </a:r>
            <a:r>
              <a:rPr lang="en-US" sz="2000" b="1" spc="80">
                <a:solidFill>
                  <a:srgbClr val="000000"/>
                </a:solidFill>
                <a:latin typeface="Lato Bold"/>
                <a:ea typeface="Lato Bold"/>
                <a:cs typeface="Lato Bold"/>
                <a:sym typeface="Lato Bold"/>
              </a:rPr>
              <a:t>Boston Society of Vulcans</a:t>
            </a:r>
            <a:r>
              <a:rPr lang="en-US" sz="2000" spc="80">
                <a:solidFill>
                  <a:srgbClr val="000000"/>
                </a:solidFill>
                <a:latin typeface="Lato"/>
                <a:ea typeface="Lato"/>
                <a:cs typeface="Lato"/>
                <a:sym typeface="Lato"/>
              </a:rPr>
              <a:t> was founded in 1969 in response to racial discrimination within the Boston Fire Department. They pushed for more inclusive hiring and promotion practices during the 1990s and 2000s. They still exist today.</a:t>
            </a:r>
          </a:p>
        </p:txBody>
      </p:sp>
      <p:sp>
        <p:nvSpPr>
          <p:cNvPr id="16" name="TextBox 16"/>
          <p:cNvSpPr txBox="1"/>
          <p:nvPr/>
        </p:nvSpPr>
        <p:spPr>
          <a:xfrm>
            <a:off x="1028700" y="5794629"/>
            <a:ext cx="7894566" cy="3463671"/>
          </a:xfrm>
          <a:prstGeom prst="rect">
            <a:avLst/>
          </a:prstGeom>
        </p:spPr>
        <p:txBody>
          <a:bodyPr lIns="0" tIns="0" rIns="0" bIns="0" rtlCol="0" anchor="t">
            <a:spAutoFit/>
          </a:bodyPr>
          <a:lstStyle/>
          <a:p>
            <a:pPr algn="l">
              <a:lnSpc>
                <a:spcPts val="3060"/>
              </a:lnSpc>
            </a:pPr>
            <a:r>
              <a:rPr lang="en-US" sz="2000" spc="80">
                <a:solidFill>
                  <a:srgbClr val="000000"/>
                </a:solidFill>
                <a:latin typeface="Lato"/>
                <a:ea typeface="Lato"/>
                <a:cs typeface="Lato"/>
                <a:sym typeface="Lato"/>
              </a:rPr>
              <a:t>The 1970s and 1980s saw coalitions of minority firefighters and police officers in Boston form to protect job security. Heavy backlash by white officers and community members followed. </a:t>
            </a:r>
          </a:p>
          <a:p>
            <a:pPr algn="l">
              <a:lnSpc>
                <a:spcPts val="3060"/>
              </a:lnSpc>
            </a:pPr>
            <a:endParaRPr lang="en-US" sz="2000" spc="80">
              <a:solidFill>
                <a:srgbClr val="000000"/>
              </a:solidFill>
              <a:latin typeface="Lato"/>
              <a:ea typeface="Lato"/>
              <a:cs typeface="Lato"/>
              <a:sym typeface="Lato"/>
            </a:endParaRPr>
          </a:p>
          <a:p>
            <a:pPr algn="l">
              <a:lnSpc>
                <a:spcPts val="4283"/>
              </a:lnSpc>
            </a:pPr>
            <a:endParaRPr lang="en-US" sz="2000" spc="80">
              <a:solidFill>
                <a:srgbClr val="000000"/>
              </a:solidFill>
              <a:latin typeface="Lato"/>
              <a:ea typeface="Lato"/>
              <a:cs typeface="Lato"/>
              <a:sym typeface="Lato"/>
            </a:endParaRPr>
          </a:p>
          <a:p>
            <a:pPr algn="l">
              <a:lnSpc>
                <a:spcPts val="3060"/>
              </a:lnSpc>
            </a:pPr>
            <a:endParaRPr lang="en-US" sz="2000" spc="80">
              <a:solidFill>
                <a:srgbClr val="000000"/>
              </a:solidFill>
              <a:latin typeface="Lato"/>
              <a:ea typeface="Lato"/>
              <a:cs typeface="Lato"/>
              <a:sym typeface="Lato"/>
            </a:endParaRPr>
          </a:p>
          <a:p>
            <a:pPr algn="ctr">
              <a:lnSpc>
                <a:spcPts val="2754"/>
              </a:lnSpc>
            </a:pPr>
            <a:r>
              <a:rPr lang="en-US" sz="1800" spc="72">
                <a:solidFill>
                  <a:srgbClr val="000000"/>
                </a:solidFill>
                <a:latin typeface="Lato"/>
                <a:ea typeface="Lato"/>
                <a:cs typeface="Lato"/>
                <a:sym typeface="Lato"/>
              </a:rPr>
              <a:t>“THERE WERE ILL FEELINGS, VANDALISM, AND GRAFFITI . . . WHITES AND [B]LACKS DIDN’T EAT TOGETHER ANY LONGER. THERE WAS MORE RACISM.” </a:t>
            </a:r>
          </a:p>
        </p:txBody>
      </p:sp>
      <p:sp>
        <p:nvSpPr>
          <p:cNvPr id="17" name="TextBox 17"/>
          <p:cNvSpPr txBox="1"/>
          <p:nvPr/>
        </p:nvSpPr>
        <p:spPr>
          <a:xfrm>
            <a:off x="10536034" y="5978580"/>
            <a:ext cx="5499170" cy="1800859"/>
          </a:xfrm>
          <a:prstGeom prst="rect">
            <a:avLst/>
          </a:prstGeom>
        </p:spPr>
        <p:txBody>
          <a:bodyPr lIns="0" tIns="0" rIns="0" bIns="0" rtlCol="0" anchor="t">
            <a:spAutoFit/>
          </a:bodyPr>
          <a:lstStyle/>
          <a:p>
            <a:pPr algn="ctr">
              <a:lnSpc>
                <a:spcPts val="2920"/>
              </a:lnSpc>
            </a:pPr>
            <a:r>
              <a:rPr lang="en-US" sz="2000" spc="200">
                <a:solidFill>
                  <a:srgbClr val="FFFFFF"/>
                </a:solidFill>
                <a:latin typeface="Lato"/>
                <a:ea typeface="Lato"/>
                <a:cs typeface="Lato"/>
                <a:sym typeface="Lato"/>
              </a:rPr>
              <a:t>“TO MAKE A DIFFERENCE ON THE JOB, YOU HAVE TO UPSET PEOPLE. I DON’T THINK  [CHANGE] WILL HAPPEN IN MY LIFETIME. IT’S TOO ENTRENCHED.”</a:t>
            </a:r>
          </a:p>
        </p:txBody>
      </p:sp>
      <p:sp>
        <p:nvSpPr>
          <p:cNvPr id="18" name="TextBox 18"/>
          <p:cNvSpPr txBox="1"/>
          <p:nvPr/>
        </p:nvSpPr>
        <p:spPr>
          <a:xfrm>
            <a:off x="10536034" y="8329200"/>
            <a:ext cx="5499170" cy="1166494"/>
          </a:xfrm>
          <a:prstGeom prst="rect">
            <a:avLst/>
          </a:prstGeom>
        </p:spPr>
        <p:txBody>
          <a:bodyPr lIns="0" tIns="0" rIns="0" bIns="0" rtlCol="0" anchor="t">
            <a:spAutoFit/>
          </a:bodyPr>
          <a:lstStyle/>
          <a:p>
            <a:pPr algn="ctr">
              <a:lnSpc>
                <a:spcPts val="2380"/>
              </a:lnSpc>
            </a:pPr>
            <a:r>
              <a:rPr lang="en-US" sz="1700" i="1">
                <a:solidFill>
                  <a:srgbClr val="FFFFFF"/>
                </a:solidFill>
                <a:latin typeface="Canva Sans Italics"/>
                <a:ea typeface="Canva Sans Italics"/>
                <a:cs typeface="Canva Sans Italics"/>
                <a:sym typeface="Canva Sans Italics"/>
              </a:rPr>
              <a:t>Phillip Wornum,</a:t>
            </a:r>
          </a:p>
          <a:p>
            <a:pPr marL="0" lvl="0" indent="0" algn="ctr">
              <a:lnSpc>
                <a:spcPts val="2380"/>
              </a:lnSpc>
              <a:spcBef>
                <a:spcPct val="0"/>
              </a:spcBef>
            </a:pPr>
            <a:r>
              <a:rPr lang="en-US" sz="1700" i="1">
                <a:solidFill>
                  <a:srgbClr val="FFFFFF"/>
                </a:solidFill>
                <a:latin typeface="Canva Sans Italics"/>
                <a:ea typeface="Canva Sans Italics"/>
                <a:cs typeface="Canva Sans Italics"/>
                <a:sym typeface="Canva Sans Italics"/>
              </a:rPr>
              <a:t>President of the Boston Society of Vulcans. Interviewed by Maureen Goggin, “A Department Under Fire,” Boston Globe, Feb. 8, 1999 </a:t>
            </a:r>
          </a:p>
        </p:txBody>
      </p:sp>
      <p:sp>
        <p:nvSpPr>
          <p:cNvPr id="19" name="TextBox 19"/>
          <p:cNvSpPr txBox="1"/>
          <p:nvPr/>
        </p:nvSpPr>
        <p:spPr>
          <a:xfrm>
            <a:off x="2641465" y="9448069"/>
            <a:ext cx="4669036" cy="316230"/>
          </a:xfrm>
          <a:prstGeom prst="rect">
            <a:avLst/>
          </a:prstGeom>
        </p:spPr>
        <p:txBody>
          <a:bodyPr lIns="0" tIns="0" rIns="0" bIns="0" rtlCol="0" anchor="t">
            <a:spAutoFit/>
          </a:bodyPr>
          <a:lstStyle/>
          <a:p>
            <a:pPr marL="0" lvl="0" indent="0" algn="ctr">
              <a:lnSpc>
                <a:spcPts val="2519"/>
              </a:lnSpc>
              <a:spcBef>
                <a:spcPct val="0"/>
              </a:spcBef>
            </a:pPr>
            <a:r>
              <a:rPr lang="en-US" sz="1799" i="1">
                <a:solidFill>
                  <a:srgbClr val="000000"/>
                </a:solidFill>
                <a:latin typeface="Lato Italics"/>
                <a:ea typeface="Lato Italics"/>
                <a:cs typeface="Lato Italics"/>
                <a:sym typeface="Lato Italics"/>
              </a:rPr>
              <a:t>Stanley Moore, Black firefighter,  April 17, 1983</a:t>
            </a:r>
            <a:r>
              <a:rPr lang="en-US" sz="1799">
                <a:solidFill>
                  <a:srgbClr val="000000"/>
                </a:solidFill>
                <a:latin typeface="Lato"/>
                <a:ea typeface="Lato"/>
                <a:cs typeface="Lato"/>
                <a:sym typeface="Lato"/>
              </a:rPr>
              <a:t>. </a:t>
            </a:r>
          </a:p>
        </p:txBody>
      </p:sp>
    </p:spTree>
  </p:cSld>
  <p:clrMapOvr>
    <a:masterClrMapping/>
  </p:clrMapOvr>
  <p:transition spd="slow">
    <p:push/>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9F5"/>
        </a:solidFill>
        <a:effectLst/>
      </p:bgPr>
    </p:bg>
    <p:spTree>
      <p:nvGrpSpPr>
        <p:cNvPr id="1" name=""/>
        <p:cNvGrpSpPr/>
        <p:nvPr/>
      </p:nvGrpSpPr>
      <p:grpSpPr>
        <a:xfrm>
          <a:off x="0" y="0"/>
          <a:ext cx="0" cy="0"/>
          <a:chOff x="0" y="0"/>
          <a:chExt cx="0" cy="0"/>
        </a:xfrm>
      </p:grpSpPr>
      <p:sp>
        <p:nvSpPr>
          <p:cNvPr id="2" name="AutoShape 2"/>
          <p:cNvSpPr/>
          <p:nvPr/>
        </p:nvSpPr>
        <p:spPr>
          <a:xfrm>
            <a:off x="1028700" y="1028700"/>
            <a:ext cx="5172907" cy="8229600"/>
          </a:xfrm>
          <a:prstGeom prst="rect">
            <a:avLst/>
          </a:prstGeom>
          <a:solidFill>
            <a:srgbClr val="C8102E"/>
          </a:solidFill>
        </p:spPr>
        <p:txBody>
          <a:bodyPr/>
          <a:lstStyle/>
          <a:p>
            <a:endParaRPr lang="en-US"/>
          </a:p>
        </p:txBody>
      </p:sp>
      <p:sp>
        <p:nvSpPr>
          <p:cNvPr id="3" name="TextBox 3"/>
          <p:cNvSpPr txBox="1"/>
          <p:nvPr/>
        </p:nvSpPr>
        <p:spPr>
          <a:xfrm>
            <a:off x="1669267" y="3228331"/>
            <a:ext cx="3891773" cy="3659505"/>
          </a:xfrm>
          <a:prstGeom prst="rect">
            <a:avLst/>
          </a:prstGeom>
        </p:spPr>
        <p:txBody>
          <a:bodyPr lIns="0" tIns="0" rIns="0" bIns="0" rtlCol="0" anchor="t">
            <a:spAutoFit/>
          </a:bodyPr>
          <a:lstStyle/>
          <a:p>
            <a:pPr algn="l">
              <a:lnSpc>
                <a:spcPts val="7259"/>
              </a:lnSpc>
            </a:pPr>
            <a:r>
              <a:rPr lang="en-US" sz="6000" spc="179">
                <a:solidFill>
                  <a:srgbClr val="FFF9F5"/>
                </a:solidFill>
                <a:latin typeface="Lato"/>
                <a:ea typeface="Lato"/>
                <a:cs typeface="Lato"/>
                <a:sym typeface="Lato"/>
              </a:rPr>
              <a:t>Housing and Black Residents of Boston</a:t>
            </a:r>
          </a:p>
        </p:txBody>
      </p:sp>
      <p:sp>
        <p:nvSpPr>
          <p:cNvPr id="4" name="Freeform 4"/>
          <p:cNvSpPr/>
          <p:nvPr/>
        </p:nvSpPr>
        <p:spPr>
          <a:xfrm>
            <a:off x="6475711" y="0"/>
            <a:ext cx="4495335" cy="9258300"/>
          </a:xfrm>
          <a:custGeom>
            <a:avLst/>
            <a:gdLst/>
            <a:ahLst/>
            <a:cxnLst/>
            <a:rect l="l" t="t" r="r" b="b"/>
            <a:pathLst>
              <a:path w="4495335" h="9258300">
                <a:moveTo>
                  <a:pt x="0" y="0"/>
                </a:moveTo>
                <a:lnTo>
                  <a:pt x="4495335" y="0"/>
                </a:lnTo>
                <a:lnTo>
                  <a:pt x="4495335" y="9258300"/>
                </a:lnTo>
                <a:lnTo>
                  <a:pt x="0" y="9258300"/>
                </a:lnTo>
                <a:lnTo>
                  <a:pt x="0" y="0"/>
                </a:lnTo>
                <a:close/>
              </a:path>
            </a:pathLst>
          </a:custGeom>
          <a:blipFill>
            <a:blip r:embed="rId2"/>
            <a:stretch>
              <a:fillRect l="-179789" r="-20872"/>
            </a:stretch>
          </a:blipFill>
        </p:spPr>
        <p:txBody>
          <a:bodyPr/>
          <a:lstStyle/>
          <a:p>
            <a:endParaRPr lang="en-US"/>
          </a:p>
        </p:txBody>
      </p:sp>
      <p:grpSp>
        <p:nvGrpSpPr>
          <p:cNvPr id="5" name="Group 5"/>
          <p:cNvGrpSpPr/>
          <p:nvPr/>
        </p:nvGrpSpPr>
        <p:grpSpPr>
          <a:xfrm>
            <a:off x="17259300" y="1081088"/>
            <a:ext cx="598170" cy="8124825"/>
            <a:chOff x="0" y="0"/>
            <a:chExt cx="797560" cy="10833100"/>
          </a:xfrm>
        </p:grpSpPr>
        <p:sp>
          <p:nvSpPr>
            <p:cNvPr id="6" name="AutoShape 6"/>
            <p:cNvSpPr/>
            <p:nvPr/>
          </p:nvSpPr>
          <p:spPr>
            <a:xfrm rot="-5400000">
              <a:off x="-426826" y="9766564"/>
              <a:ext cx="2090633" cy="42440"/>
            </a:xfrm>
            <a:prstGeom prst="rect">
              <a:avLst/>
            </a:prstGeom>
            <a:solidFill>
              <a:srgbClr val="C8102E"/>
            </a:solidFill>
          </p:spPr>
          <p:txBody>
            <a:bodyPr/>
            <a:lstStyle/>
            <a:p>
              <a:endParaRPr lang="en-US"/>
            </a:p>
          </p:txBody>
        </p:sp>
        <p:sp>
          <p:nvSpPr>
            <p:cNvPr id="7" name="TextBox 7"/>
            <p:cNvSpPr txBox="1"/>
            <p:nvPr/>
          </p:nvSpPr>
          <p:spPr>
            <a:xfrm rot="5400000">
              <a:off x="-3316972" y="3316972"/>
              <a:ext cx="7460077" cy="826135"/>
            </a:xfrm>
            <a:prstGeom prst="rect">
              <a:avLst/>
            </a:prstGeom>
          </p:spPr>
          <p:txBody>
            <a:bodyPr lIns="0" tIns="0" rIns="0" bIns="0" rtlCol="0" anchor="t">
              <a:spAutoFit/>
            </a:bodyPr>
            <a:lstStyle/>
            <a:p>
              <a:pPr algn="l">
                <a:lnSpc>
                  <a:spcPts val="1679"/>
                </a:lnSpc>
              </a:pPr>
              <a:r>
                <a:rPr lang="en-US" sz="1200" spc="60">
                  <a:solidFill>
                    <a:srgbClr val="A4804A"/>
                  </a:solidFill>
                  <a:latin typeface="Lato"/>
                  <a:ea typeface="Lato"/>
                  <a:cs typeface="Lato"/>
                  <a:sym typeface="Lato"/>
                </a:rPr>
                <a:t>SLAVERY AND ITS LEGACY: BOSTON, 1940-2020</a:t>
              </a:r>
            </a:p>
            <a:p>
              <a:pPr algn="l">
                <a:lnSpc>
                  <a:spcPts val="1679"/>
                </a:lnSpc>
              </a:pPr>
              <a:r>
                <a:rPr lang="en-US" sz="1200" spc="60">
                  <a:solidFill>
                    <a:srgbClr val="A4804A"/>
                  </a:solidFill>
                  <a:latin typeface="Lato"/>
                  <a:ea typeface="Lato"/>
                  <a:cs typeface="Lato"/>
                  <a:sym typeface="Lato"/>
                </a:rPr>
                <a:t>NORTHEASTERN UNIVERSITY</a:t>
              </a:r>
            </a:p>
            <a:p>
              <a:pPr algn="l">
                <a:lnSpc>
                  <a:spcPts val="1679"/>
                </a:lnSpc>
              </a:pPr>
              <a:endParaRPr lang="en-US" sz="1200" spc="60">
                <a:solidFill>
                  <a:srgbClr val="A4804A"/>
                </a:solidFill>
                <a:latin typeface="Lato"/>
                <a:ea typeface="Lato"/>
                <a:cs typeface="Lato"/>
                <a:sym typeface="Lato"/>
              </a:endParaRPr>
            </a:p>
          </p:txBody>
        </p:sp>
      </p:grpSp>
      <p:sp>
        <p:nvSpPr>
          <p:cNvPr id="8" name="TextBox 8"/>
          <p:cNvSpPr txBox="1"/>
          <p:nvPr/>
        </p:nvSpPr>
        <p:spPr>
          <a:xfrm>
            <a:off x="11402141" y="942975"/>
            <a:ext cx="5426064" cy="1021550"/>
          </a:xfrm>
          <a:prstGeom prst="rect">
            <a:avLst/>
          </a:prstGeom>
        </p:spPr>
        <p:txBody>
          <a:bodyPr lIns="0" tIns="0" rIns="0" bIns="0" rtlCol="0" anchor="t">
            <a:spAutoFit/>
          </a:bodyPr>
          <a:lstStyle/>
          <a:p>
            <a:pPr algn="l">
              <a:lnSpc>
                <a:spcPts val="4106"/>
              </a:lnSpc>
            </a:pPr>
            <a:r>
              <a:rPr lang="en-US" sz="2812" spc="281">
                <a:solidFill>
                  <a:srgbClr val="C8102E"/>
                </a:solidFill>
                <a:latin typeface="Lato"/>
                <a:ea typeface="Lato"/>
                <a:cs typeface="Lato"/>
                <a:sym typeface="Lato"/>
              </a:rPr>
              <a:t>HOUSING DISCRIMINATION </a:t>
            </a:r>
          </a:p>
        </p:txBody>
      </p:sp>
      <p:sp>
        <p:nvSpPr>
          <p:cNvPr id="9" name="TextBox 9"/>
          <p:cNvSpPr txBox="1"/>
          <p:nvPr/>
        </p:nvSpPr>
        <p:spPr>
          <a:xfrm>
            <a:off x="11402141" y="2418398"/>
            <a:ext cx="5426064" cy="4696777"/>
          </a:xfrm>
          <a:prstGeom prst="rect">
            <a:avLst/>
          </a:prstGeom>
        </p:spPr>
        <p:txBody>
          <a:bodyPr lIns="0" tIns="0" rIns="0" bIns="0" rtlCol="0" anchor="t">
            <a:spAutoFit/>
          </a:bodyPr>
          <a:lstStyle/>
          <a:p>
            <a:pPr algn="l">
              <a:lnSpc>
                <a:spcPts val="3442"/>
              </a:lnSpc>
            </a:pPr>
            <a:r>
              <a:rPr lang="en-US" sz="2249" spc="89">
                <a:solidFill>
                  <a:srgbClr val="000000"/>
                </a:solidFill>
                <a:latin typeface="Lato"/>
                <a:ea typeface="Lato"/>
                <a:cs typeface="Lato"/>
                <a:sym typeface="Lato"/>
              </a:rPr>
              <a:t>Our Report on The Boston Housing Authority and Equal Access will include a comprehensive timeline of the issue from 1940 to 2020, emphasizing the role of City of Boston and other government actors; a descriptive analysis of discriminatory practices from 1970-2020; and a descriptive analysis of the community-based projects that have or are examining the history of the issues.</a:t>
            </a:r>
          </a:p>
        </p:txBody>
      </p:sp>
    </p:spTree>
  </p:cSld>
  <p:clrMapOvr>
    <a:masterClrMapping/>
  </p:clrMapOvr>
  <p:transition spd="slow">
    <p:push/>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9F5"/>
        </a:solidFill>
        <a:effectLst/>
      </p:bgPr>
    </p:bg>
    <p:spTree>
      <p:nvGrpSpPr>
        <p:cNvPr id="1" name=""/>
        <p:cNvGrpSpPr/>
        <p:nvPr/>
      </p:nvGrpSpPr>
      <p:grpSpPr>
        <a:xfrm>
          <a:off x="0" y="0"/>
          <a:ext cx="0" cy="0"/>
          <a:chOff x="0" y="0"/>
          <a:chExt cx="0" cy="0"/>
        </a:xfrm>
      </p:grpSpPr>
      <p:sp>
        <p:nvSpPr>
          <p:cNvPr id="2" name="TextBox 2"/>
          <p:cNvSpPr txBox="1"/>
          <p:nvPr/>
        </p:nvSpPr>
        <p:spPr>
          <a:xfrm>
            <a:off x="1028700" y="1019175"/>
            <a:ext cx="7408791" cy="2037906"/>
          </a:xfrm>
          <a:prstGeom prst="rect">
            <a:avLst/>
          </a:prstGeom>
        </p:spPr>
        <p:txBody>
          <a:bodyPr lIns="0" tIns="0" rIns="0" bIns="0" rtlCol="0" anchor="t">
            <a:spAutoFit/>
          </a:bodyPr>
          <a:lstStyle/>
          <a:p>
            <a:pPr algn="l">
              <a:lnSpc>
                <a:spcPts val="5383"/>
              </a:lnSpc>
            </a:pPr>
            <a:r>
              <a:rPr lang="en-US" sz="4448" spc="133">
                <a:solidFill>
                  <a:srgbClr val="C8102E"/>
                </a:solidFill>
                <a:latin typeface="Lato"/>
                <a:ea typeface="Lato"/>
                <a:cs typeface="Lato"/>
                <a:sym typeface="Lato"/>
              </a:rPr>
              <a:t>How City Decision Making Contributed to Housing Inequity</a:t>
            </a:r>
          </a:p>
        </p:txBody>
      </p:sp>
      <p:sp>
        <p:nvSpPr>
          <p:cNvPr id="3" name="AutoShape 3"/>
          <p:cNvSpPr/>
          <p:nvPr/>
        </p:nvSpPr>
        <p:spPr>
          <a:xfrm>
            <a:off x="-211668" y="3358532"/>
            <a:ext cx="1567974" cy="31830"/>
          </a:xfrm>
          <a:prstGeom prst="rect">
            <a:avLst/>
          </a:prstGeom>
          <a:solidFill>
            <a:srgbClr val="A4804A"/>
          </a:solidFill>
        </p:spPr>
        <p:txBody>
          <a:bodyPr/>
          <a:lstStyle/>
          <a:p>
            <a:endParaRPr lang="en-US"/>
          </a:p>
        </p:txBody>
      </p:sp>
      <p:grpSp>
        <p:nvGrpSpPr>
          <p:cNvPr id="4" name="Group 4"/>
          <p:cNvGrpSpPr/>
          <p:nvPr/>
        </p:nvGrpSpPr>
        <p:grpSpPr>
          <a:xfrm>
            <a:off x="17259300" y="1028700"/>
            <a:ext cx="598170" cy="8124825"/>
            <a:chOff x="0" y="0"/>
            <a:chExt cx="797560" cy="10833100"/>
          </a:xfrm>
        </p:grpSpPr>
        <p:sp>
          <p:nvSpPr>
            <p:cNvPr id="5" name="AutoShape 5"/>
            <p:cNvSpPr/>
            <p:nvPr/>
          </p:nvSpPr>
          <p:spPr>
            <a:xfrm rot="-5400000">
              <a:off x="-426826" y="9766564"/>
              <a:ext cx="2090633" cy="42440"/>
            </a:xfrm>
            <a:prstGeom prst="rect">
              <a:avLst/>
            </a:prstGeom>
            <a:solidFill>
              <a:srgbClr val="C8102E"/>
            </a:solidFill>
          </p:spPr>
          <p:txBody>
            <a:bodyPr/>
            <a:lstStyle/>
            <a:p>
              <a:endParaRPr lang="en-US"/>
            </a:p>
          </p:txBody>
        </p:sp>
        <p:sp>
          <p:nvSpPr>
            <p:cNvPr id="6" name="TextBox 6"/>
            <p:cNvSpPr txBox="1"/>
            <p:nvPr/>
          </p:nvSpPr>
          <p:spPr>
            <a:xfrm rot="5400000">
              <a:off x="-3316972" y="3316972"/>
              <a:ext cx="7460077" cy="826135"/>
            </a:xfrm>
            <a:prstGeom prst="rect">
              <a:avLst/>
            </a:prstGeom>
          </p:spPr>
          <p:txBody>
            <a:bodyPr lIns="0" tIns="0" rIns="0" bIns="0" rtlCol="0" anchor="t">
              <a:spAutoFit/>
            </a:bodyPr>
            <a:lstStyle/>
            <a:p>
              <a:pPr algn="l">
                <a:lnSpc>
                  <a:spcPts val="1679"/>
                </a:lnSpc>
              </a:pPr>
              <a:r>
                <a:rPr lang="en-US" sz="1200" spc="60">
                  <a:solidFill>
                    <a:srgbClr val="A4804A"/>
                  </a:solidFill>
                  <a:latin typeface="Lato"/>
                  <a:ea typeface="Lato"/>
                  <a:cs typeface="Lato"/>
                  <a:sym typeface="Lato"/>
                </a:rPr>
                <a:t>SLAVERY AND ITS LEGACY: BOSTON, 1940-2020</a:t>
              </a:r>
            </a:p>
            <a:p>
              <a:pPr algn="l">
                <a:lnSpc>
                  <a:spcPts val="1679"/>
                </a:lnSpc>
              </a:pPr>
              <a:r>
                <a:rPr lang="en-US" sz="1200" spc="60">
                  <a:solidFill>
                    <a:srgbClr val="A4804A"/>
                  </a:solidFill>
                  <a:latin typeface="Lato"/>
                  <a:ea typeface="Lato"/>
                  <a:cs typeface="Lato"/>
                  <a:sym typeface="Lato"/>
                </a:rPr>
                <a:t>NORTHEASTERN UNIVERSITY</a:t>
              </a:r>
            </a:p>
            <a:p>
              <a:pPr algn="l">
                <a:lnSpc>
                  <a:spcPts val="1679"/>
                </a:lnSpc>
              </a:pPr>
              <a:endParaRPr lang="en-US" sz="1200" spc="60">
                <a:solidFill>
                  <a:srgbClr val="A4804A"/>
                </a:solidFill>
                <a:latin typeface="Lato"/>
                <a:ea typeface="Lato"/>
                <a:cs typeface="Lato"/>
                <a:sym typeface="Lato"/>
              </a:endParaRPr>
            </a:p>
          </p:txBody>
        </p:sp>
      </p:grpSp>
      <p:sp>
        <p:nvSpPr>
          <p:cNvPr id="7" name="Freeform 7"/>
          <p:cNvSpPr/>
          <p:nvPr/>
        </p:nvSpPr>
        <p:spPr>
          <a:xfrm>
            <a:off x="9796839" y="-67367"/>
            <a:ext cx="6977559" cy="6915457"/>
          </a:xfrm>
          <a:custGeom>
            <a:avLst/>
            <a:gdLst/>
            <a:ahLst/>
            <a:cxnLst/>
            <a:rect l="l" t="t" r="r" b="b"/>
            <a:pathLst>
              <a:path w="6977559" h="6915457">
                <a:moveTo>
                  <a:pt x="0" y="0"/>
                </a:moveTo>
                <a:lnTo>
                  <a:pt x="6977559" y="0"/>
                </a:lnTo>
                <a:lnTo>
                  <a:pt x="6977559" y="6915457"/>
                </a:lnTo>
                <a:lnTo>
                  <a:pt x="0" y="6915457"/>
                </a:lnTo>
                <a:lnTo>
                  <a:pt x="0" y="0"/>
                </a:lnTo>
                <a:close/>
              </a:path>
            </a:pathLst>
          </a:custGeom>
          <a:blipFill>
            <a:blip r:embed="rId2"/>
            <a:stretch>
              <a:fillRect l="-13788" t="-1477" r="-13788"/>
            </a:stretch>
          </a:blipFill>
        </p:spPr>
        <p:txBody>
          <a:bodyPr/>
          <a:lstStyle/>
          <a:p>
            <a:endParaRPr lang="en-US"/>
          </a:p>
        </p:txBody>
      </p:sp>
      <p:sp>
        <p:nvSpPr>
          <p:cNvPr id="8" name="AutoShape 8"/>
          <p:cNvSpPr/>
          <p:nvPr/>
        </p:nvSpPr>
        <p:spPr>
          <a:xfrm>
            <a:off x="8923266" y="1028700"/>
            <a:ext cx="1567974" cy="455186"/>
          </a:xfrm>
          <a:prstGeom prst="rect">
            <a:avLst/>
          </a:prstGeom>
          <a:solidFill>
            <a:srgbClr val="C8102E">
              <a:alpha val="89804"/>
            </a:srgbClr>
          </a:solidFill>
        </p:spPr>
        <p:txBody>
          <a:bodyPr/>
          <a:lstStyle/>
          <a:p>
            <a:endParaRPr lang="en-US"/>
          </a:p>
        </p:txBody>
      </p:sp>
      <p:grpSp>
        <p:nvGrpSpPr>
          <p:cNvPr id="9" name="Group 9"/>
          <p:cNvGrpSpPr/>
          <p:nvPr/>
        </p:nvGrpSpPr>
        <p:grpSpPr>
          <a:xfrm>
            <a:off x="9796839" y="7066185"/>
            <a:ext cx="6977559" cy="3714911"/>
            <a:chOff x="0" y="0"/>
            <a:chExt cx="1837711" cy="978413"/>
          </a:xfrm>
        </p:grpSpPr>
        <p:sp>
          <p:nvSpPr>
            <p:cNvPr id="10" name="Freeform 10"/>
            <p:cNvSpPr/>
            <p:nvPr/>
          </p:nvSpPr>
          <p:spPr>
            <a:xfrm>
              <a:off x="0" y="0"/>
              <a:ext cx="1837711" cy="978413"/>
            </a:xfrm>
            <a:custGeom>
              <a:avLst/>
              <a:gdLst/>
              <a:ahLst/>
              <a:cxnLst/>
              <a:rect l="l" t="t" r="r" b="b"/>
              <a:pathLst>
                <a:path w="1837711" h="978413">
                  <a:moveTo>
                    <a:pt x="0" y="0"/>
                  </a:moveTo>
                  <a:lnTo>
                    <a:pt x="1837711" y="0"/>
                  </a:lnTo>
                  <a:lnTo>
                    <a:pt x="1837711" y="978413"/>
                  </a:lnTo>
                  <a:lnTo>
                    <a:pt x="0" y="978413"/>
                  </a:lnTo>
                  <a:close/>
                </a:path>
              </a:pathLst>
            </a:custGeom>
            <a:solidFill>
              <a:srgbClr val="C8102E"/>
            </a:solidFill>
          </p:spPr>
          <p:txBody>
            <a:bodyPr/>
            <a:lstStyle/>
            <a:p>
              <a:endParaRPr lang="en-US"/>
            </a:p>
          </p:txBody>
        </p:sp>
        <p:sp>
          <p:nvSpPr>
            <p:cNvPr id="11" name="TextBox 11"/>
            <p:cNvSpPr txBox="1"/>
            <p:nvPr/>
          </p:nvSpPr>
          <p:spPr>
            <a:xfrm>
              <a:off x="0" y="-38100"/>
              <a:ext cx="1837711" cy="1016513"/>
            </a:xfrm>
            <a:prstGeom prst="rect">
              <a:avLst/>
            </a:prstGeom>
          </p:spPr>
          <p:txBody>
            <a:bodyPr lIns="50800" tIns="50800" rIns="50800" bIns="50800" rtlCol="0" anchor="ctr"/>
            <a:lstStyle/>
            <a:p>
              <a:pPr algn="ctr">
                <a:lnSpc>
                  <a:spcPts val="2659"/>
                </a:lnSpc>
              </a:pPr>
              <a:endParaRPr/>
            </a:p>
          </p:txBody>
        </p:sp>
      </p:grpSp>
      <p:grpSp>
        <p:nvGrpSpPr>
          <p:cNvPr id="12" name="Group 12"/>
          <p:cNvGrpSpPr/>
          <p:nvPr/>
        </p:nvGrpSpPr>
        <p:grpSpPr>
          <a:xfrm>
            <a:off x="1028700" y="3691812"/>
            <a:ext cx="7894566" cy="5566488"/>
            <a:chOff x="0" y="0"/>
            <a:chExt cx="10526088" cy="7421983"/>
          </a:xfrm>
        </p:grpSpPr>
        <p:sp>
          <p:nvSpPr>
            <p:cNvPr id="13" name="TextBox 13"/>
            <p:cNvSpPr txBox="1"/>
            <p:nvPr/>
          </p:nvSpPr>
          <p:spPr>
            <a:xfrm>
              <a:off x="0" y="-66675"/>
              <a:ext cx="10526088" cy="3510915"/>
            </a:xfrm>
            <a:prstGeom prst="rect">
              <a:avLst/>
            </a:prstGeom>
          </p:spPr>
          <p:txBody>
            <a:bodyPr lIns="0" tIns="0" rIns="0" bIns="0" rtlCol="0" anchor="t">
              <a:spAutoFit/>
            </a:bodyPr>
            <a:lstStyle/>
            <a:p>
              <a:pPr algn="l">
                <a:lnSpc>
                  <a:spcPts val="3060"/>
                </a:lnSpc>
              </a:pPr>
              <a:r>
                <a:rPr lang="en-US" sz="2000" spc="80">
                  <a:solidFill>
                    <a:srgbClr val="000000"/>
                  </a:solidFill>
                  <a:latin typeface="Lato"/>
                  <a:ea typeface="Lato"/>
                  <a:cs typeface="Lato"/>
                  <a:sym typeface="Lato"/>
                </a:rPr>
                <a:t>The </a:t>
              </a:r>
              <a:r>
                <a:rPr lang="en-US" sz="2000" b="1" spc="80">
                  <a:solidFill>
                    <a:srgbClr val="000000"/>
                  </a:solidFill>
                  <a:latin typeface="Lato Bold"/>
                  <a:ea typeface="Lato Bold"/>
                  <a:cs typeface="Lato Bold"/>
                  <a:sym typeface="Lato Bold"/>
                </a:rPr>
                <a:t>Boston Housing Authority (BHA) </a:t>
              </a:r>
              <a:r>
                <a:rPr lang="en-US" sz="2000" spc="80">
                  <a:solidFill>
                    <a:srgbClr val="000000"/>
                  </a:solidFill>
                  <a:latin typeface="Lato"/>
                  <a:ea typeface="Lato"/>
                  <a:cs typeface="Lato"/>
                  <a:sym typeface="Lato"/>
                </a:rPr>
                <a:t>was established in 1935 by the Mayor and City Council as a public entity run by an administrator appointed by the Mayor. As a result, the City bears direct responsibility for BHA policies and practices. </a:t>
              </a:r>
            </a:p>
            <a:p>
              <a:pPr algn="l">
                <a:lnSpc>
                  <a:spcPts val="3060"/>
                </a:lnSpc>
              </a:pPr>
              <a:endParaRPr lang="en-US" sz="2000" spc="80">
                <a:solidFill>
                  <a:srgbClr val="000000"/>
                </a:solidFill>
                <a:latin typeface="Lato"/>
                <a:ea typeface="Lato"/>
                <a:cs typeface="Lato"/>
                <a:sym typeface="Lato"/>
              </a:endParaRPr>
            </a:p>
            <a:p>
              <a:pPr algn="l">
                <a:lnSpc>
                  <a:spcPts val="3060"/>
                </a:lnSpc>
                <a:spcBef>
                  <a:spcPct val="0"/>
                </a:spcBef>
              </a:pPr>
              <a:r>
                <a:rPr lang="en-US" sz="2000" spc="80">
                  <a:solidFill>
                    <a:srgbClr val="000000"/>
                  </a:solidFill>
                  <a:latin typeface="Lato"/>
                  <a:ea typeface="Lato"/>
                  <a:cs typeface="Lato"/>
                  <a:sym typeface="Lato"/>
                </a:rPr>
                <a:t>In 1978 after a court order, BHA began a slow process to desegregate its housing assignments.</a:t>
              </a:r>
            </a:p>
          </p:txBody>
        </p:sp>
        <p:sp>
          <p:nvSpPr>
            <p:cNvPr id="14" name="TextBox 14"/>
            <p:cNvSpPr txBox="1"/>
            <p:nvPr/>
          </p:nvSpPr>
          <p:spPr>
            <a:xfrm>
              <a:off x="0" y="3911069"/>
              <a:ext cx="10526088" cy="3510915"/>
            </a:xfrm>
            <a:prstGeom prst="rect">
              <a:avLst/>
            </a:prstGeom>
          </p:spPr>
          <p:txBody>
            <a:bodyPr lIns="0" tIns="0" rIns="0" bIns="0" rtlCol="0" anchor="t">
              <a:spAutoFit/>
            </a:bodyPr>
            <a:lstStyle/>
            <a:p>
              <a:pPr algn="l">
                <a:lnSpc>
                  <a:spcPts val="3060"/>
                </a:lnSpc>
              </a:pPr>
              <a:r>
                <a:rPr lang="en-US" sz="2000" spc="80">
                  <a:solidFill>
                    <a:srgbClr val="000000"/>
                  </a:solidFill>
                  <a:latin typeface="Lato"/>
                  <a:ea typeface="Lato"/>
                  <a:cs typeface="Lato"/>
                  <a:sym typeface="Lato"/>
                </a:rPr>
                <a:t>BHA’s failure to implement several court orders to address the deplorable living conditions in its properties led to BHA being placed in receivership in 1979.</a:t>
              </a:r>
            </a:p>
            <a:p>
              <a:pPr algn="l">
                <a:lnSpc>
                  <a:spcPts val="3060"/>
                </a:lnSpc>
              </a:pPr>
              <a:endParaRPr lang="en-US" sz="2000" spc="80">
                <a:solidFill>
                  <a:srgbClr val="000000"/>
                </a:solidFill>
                <a:latin typeface="Lato"/>
                <a:ea typeface="Lato"/>
                <a:cs typeface="Lato"/>
                <a:sym typeface="Lato"/>
              </a:endParaRPr>
            </a:p>
            <a:p>
              <a:pPr algn="l">
                <a:lnSpc>
                  <a:spcPts val="3060"/>
                </a:lnSpc>
              </a:pPr>
              <a:r>
                <a:rPr lang="en-US" sz="2000" spc="80">
                  <a:solidFill>
                    <a:srgbClr val="000000"/>
                  </a:solidFill>
                  <a:latin typeface="Lato"/>
                  <a:ea typeface="Lato"/>
                  <a:cs typeface="Lato"/>
                  <a:sym typeface="Lato"/>
                </a:rPr>
                <a:t>In 1988, the BHA was back in court for actively discouraging Black families from applying for available housing units in predominantly white areas.</a:t>
              </a:r>
            </a:p>
          </p:txBody>
        </p:sp>
      </p:grpSp>
      <p:sp>
        <p:nvSpPr>
          <p:cNvPr id="15" name="TextBox 15"/>
          <p:cNvSpPr txBox="1"/>
          <p:nvPr/>
        </p:nvSpPr>
        <p:spPr>
          <a:xfrm>
            <a:off x="10536034" y="7389496"/>
            <a:ext cx="5499170" cy="1887854"/>
          </a:xfrm>
          <a:prstGeom prst="rect">
            <a:avLst/>
          </a:prstGeom>
        </p:spPr>
        <p:txBody>
          <a:bodyPr lIns="0" tIns="0" rIns="0" bIns="0" rtlCol="0" anchor="t">
            <a:spAutoFit/>
          </a:bodyPr>
          <a:lstStyle/>
          <a:p>
            <a:pPr algn="ctr">
              <a:lnSpc>
                <a:spcPts val="3060"/>
              </a:lnSpc>
            </a:pPr>
            <a:r>
              <a:rPr lang="en-US" sz="2000" i="1" spc="80">
                <a:solidFill>
                  <a:srgbClr val="FFFFFF"/>
                </a:solidFill>
                <a:latin typeface="Lato Italics"/>
                <a:ea typeface="Lato Italics"/>
                <a:cs typeface="Lato Italics"/>
                <a:sym typeface="Lato Italics"/>
              </a:rPr>
              <a:t>Guests stand at the dedication of Charlame Park Homes In Roxbury. Photograph by</a:t>
            </a:r>
          </a:p>
          <a:p>
            <a:pPr algn="ctr">
              <a:lnSpc>
                <a:spcPts val="3060"/>
              </a:lnSpc>
            </a:pPr>
            <a:r>
              <a:rPr lang="en-US" sz="2000" i="1" spc="80">
                <a:solidFill>
                  <a:srgbClr val="FFFFFF"/>
                </a:solidFill>
                <a:latin typeface="Lato Italics"/>
                <a:ea typeface="Lato Italics"/>
                <a:cs typeface="Lato Italics"/>
                <a:sym typeface="Lato Italics"/>
              </a:rPr>
              <a:t>Del Brook Binns Studio of Photography,</a:t>
            </a:r>
          </a:p>
          <a:p>
            <a:pPr algn="ctr">
              <a:lnSpc>
                <a:spcPts val="3060"/>
              </a:lnSpc>
            </a:pPr>
            <a:r>
              <a:rPr lang="en-US" sz="2000" i="1" spc="80">
                <a:solidFill>
                  <a:srgbClr val="FFFFFF"/>
                </a:solidFill>
                <a:latin typeface="Lato Italics"/>
                <a:ea typeface="Lato Italics"/>
                <a:cs typeface="Lato Italics"/>
                <a:sym typeface="Lato Italics"/>
              </a:rPr>
              <a:t>September 27, 1964. Courtesy of Northeastern University Library.</a:t>
            </a:r>
          </a:p>
        </p:txBody>
      </p:sp>
    </p:spTree>
  </p:cSld>
  <p:clrMapOvr>
    <a:masterClrMapping/>
  </p:clrMapOvr>
  <p:transition spd="slow">
    <p:push/>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9F5"/>
        </a:solidFill>
        <a:effectLst/>
      </p:bgPr>
    </p:bg>
    <p:spTree>
      <p:nvGrpSpPr>
        <p:cNvPr id="1" name=""/>
        <p:cNvGrpSpPr/>
        <p:nvPr/>
      </p:nvGrpSpPr>
      <p:grpSpPr>
        <a:xfrm>
          <a:off x="0" y="0"/>
          <a:ext cx="0" cy="0"/>
          <a:chOff x="0" y="0"/>
          <a:chExt cx="0" cy="0"/>
        </a:xfrm>
      </p:grpSpPr>
      <p:sp>
        <p:nvSpPr>
          <p:cNvPr id="2" name="AutoShape 2"/>
          <p:cNvSpPr/>
          <p:nvPr/>
        </p:nvSpPr>
        <p:spPr>
          <a:xfrm>
            <a:off x="1028700" y="1028700"/>
            <a:ext cx="6061448" cy="8229600"/>
          </a:xfrm>
          <a:prstGeom prst="rect">
            <a:avLst/>
          </a:prstGeom>
          <a:solidFill>
            <a:srgbClr val="C8102E"/>
          </a:solidFill>
        </p:spPr>
        <p:txBody>
          <a:bodyPr/>
          <a:lstStyle/>
          <a:p>
            <a:endParaRPr lang="en-US"/>
          </a:p>
        </p:txBody>
      </p:sp>
      <p:grpSp>
        <p:nvGrpSpPr>
          <p:cNvPr id="3" name="Group 3"/>
          <p:cNvGrpSpPr/>
          <p:nvPr/>
        </p:nvGrpSpPr>
        <p:grpSpPr>
          <a:xfrm>
            <a:off x="17259300" y="1081088"/>
            <a:ext cx="598170" cy="8124825"/>
            <a:chOff x="0" y="0"/>
            <a:chExt cx="797560" cy="10833100"/>
          </a:xfrm>
        </p:grpSpPr>
        <p:sp>
          <p:nvSpPr>
            <p:cNvPr id="4" name="AutoShape 4"/>
            <p:cNvSpPr/>
            <p:nvPr/>
          </p:nvSpPr>
          <p:spPr>
            <a:xfrm rot="-5400000">
              <a:off x="-426826" y="9766564"/>
              <a:ext cx="2090633" cy="42440"/>
            </a:xfrm>
            <a:prstGeom prst="rect">
              <a:avLst/>
            </a:prstGeom>
            <a:solidFill>
              <a:srgbClr val="C8102E"/>
            </a:solidFill>
          </p:spPr>
          <p:txBody>
            <a:bodyPr/>
            <a:lstStyle/>
            <a:p>
              <a:endParaRPr lang="en-US"/>
            </a:p>
          </p:txBody>
        </p:sp>
        <p:sp>
          <p:nvSpPr>
            <p:cNvPr id="5" name="TextBox 5"/>
            <p:cNvSpPr txBox="1"/>
            <p:nvPr/>
          </p:nvSpPr>
          <p:spPr>
            <a:xfrm rot="5400000">
              <a:off x="-3316972" y="3316972"/>
              <a:ext cx="7460077" cy="826135"/>
            </a:xfrm>
            <a:prstGeom prst="rect">
              <a:avLst/>
            </a:prstGeom>
          </p:spPr>
          <p:txBody>
            <a:bodyPr lIns="0" tIns="0" rIns="0" bIns="0" rtlCol="0" anchor="t">
              <a:spAutoFit/>
            </a:bodyPr>
            <a:lstStyle/>
            <a:p>
              <a:pPr algn="l">
                <a:lnSpc>
                  <a:spcPts val="1679"/>
                </a:lnSpc>
              </a:pPr>
              <a:r>
                <a:rPr lang="en-US" sz="1200" spc="60">
                  <a:solidFill>
                    <a:srgbClr val="A4804A"/>
                  </a:solidFill>
                  <a:latin typeface="Lato"/>
                  <a:ea typeface="Lato"/>
                  <a:cs typeface="Lato"/>
                  <a:sym typeface="Lato"/>
                </a:rPr>
                <a:t>SLAVERY AND ITS LEGACY: BOSTON, 1940-2020</a:t>
              </a:r>
            </a:p>
            <a:p>
              <a:pPr algn="l">
                <a:lnSpc>
                  <a:spcPts val="1679"/>
                </a:lnSpc>
              </a:pPr>
              <a:r>
                <a:rPr lang="en-US" sz="1200" spc="60">
                  <a:solidFill>
                    <a:srgbClr val="A4804A"/>
                  </a:solidFill>
                  <a:latin typeface="Lato"/>
                  <a:ea typeface="Lato"/>
                  <a:cs typeface="Lato"/>
                  <a:sym typeface="Lato"/>
                </a:rPr>
                <a:t>NORTHEASTERN UNIVERSITY</a:t>
              </a:r>
            </a:p>
            <a:p>
              <a:pPr algn="l">
                <a:lnSpc>
                  <a:spcPts val="1679"/>
                </a:lnSpc>
              </a:pPr>
              <a:endParaRPr lang="en-US" sz="1200" spc="60">
                <a:solidFill>
                  <a:srgbClr val="A4804A"/>
                </a:solidFill>
                <a:latin typeface="Lato"/>
                <a:ea typeface="Lato"/>
                <a:cs typeface="Lato"/>
                <a:sym typeface="Lato"/>
              </a:endParaRPr>
            </a:p>
          </p:txBody>
        </p:sp>
      </p:grpSp>
      <p:sp>
        <p:nvSpPr>
          <p:cNvPr id="6" name="AutoShape 6"/>
          <p:cNvSpPr/>
          <p:nvPr/>
        </p:nvSpPr>
        <p:spPr>
          <a:xfrm>
            <a:off x="7744159" y="1184100"/>
            <a:ext cx="1669315" cy="40501"/>
          </a:xfrm>
          <a:prstGeom prst="rect">
            <a:avLst/>
          </a:prstGeom>
          <a:solidFill>
            <a:srgbClr val="A4804A"/>
          </a:solidFill>
        </p:spPr>
        <p:txBody>
          <a:bodyPr/>
          <a:lstStyle/>
          <a:p>
            <a:endParaRPr lang="en-US"/>
          </a:p>
        </p:txBody>
      </p:sp>
      <p:sp>
        <p:nvSpPr>
          <p:cNvPr id="7" name="TextBox 7"/>
          <p:cNvSpPr txBox="1"/>
          <p:nvPr/>
        </p:nvSpPr>
        <p:spPr>
          <a:xfrm>
            <a:off x="1653602" y="3041968"/>
            <a:ext cx="4811644" cy="4193540"/>
          </a:xfrm>
          <a:prstGeom prst="rect">
            <a:avLst/>
          </a:prstGeom>
        </p:spPr>
        <p:txBody>
          <a:bodyPr lIns="0" tIns="0" rIns="0" bIns="0" rtlCol="0" anchor="t">
            <a:spAutoFit/>
          </a:bodyPr>
          <a:lstStyle/>
          <a:p>
            <a:pPr algn="l">
              <a:lnSpc>
                <a:spcPts val="6655"/>
              </a:lnSpc>
            </a:pPr>
            <a:r>
              <a:rPr lang="en-US" sz="5500" spc="165">
                <a:solidFill>
                  <a:srgbClr val="FFF9F5"/>
                </a:solidFill>
                <a:latin typeface="Lato"/>
                <a:ea typeface="Lato"/>
                <a:cs typeface="Lato"/>
                <a:sym typeface="Lato"/>
              </a:rPr>
              <a:t>Long Term Impact of Housing Discriminationin Boston</a:t>
            </a:r>
          </a:p>
        </p:txBody>
      </p:sp>
      <p:sp>
        <p:nvSpPr>
          <p:cNvPr id="8" name="TextBox 8"/>
          <p:cNvSpPr txBox="1"/>
          <p:nvPr/>
        </p:nvSpPr>
        <p:spPr>
          <a:xfrm>
            <a:off x="9859112" y="952500"/>
            <a:ext cx="7103456" cy="3336797"/>
          </a:xfrm>
          <a:prstGeom prst="rect">
            <a:avLst/>
          </a:prstGeom>
        </p:spPr>
        <p:txBody>
          <a:bodyPr lIns="0" tIns="0" rIns="0" bIns="0" rtlCol="0" anchor="t">
            <a:spAutoFit/>
          </a:bodyPr>
          <a:lstStyle/>
          <a:p>
            <a:pPr algn="l">
              <a:lnSpc>
                <a:spcPts val="3366"/>
              </a:lnSpc>
            </a:pPr>
            <a:r>
              <a:rPr lang="en-US" sz="2200" spc="88">
                <a:solidFill>
                  <a:srgbClr val="000000"/>
                </a:solidFill>
                <a:latin typeface="Lato"/>
                <a:ea typeface="Lato"/>
                <a:cs typeface="Lato"/>
                <a:sym typeface="Lato"/>
              </a:rPr>
              <a:t>“Nonwhites are likely to experience far more short-term financial disruptions due to their </a:t>
            </a:r>
            <a:r>
              <a:rPr lang="en-US" sz="2200" b="1" spc="88">
                <a:solidFill>
                  <a:srgbClr val="000000"/>
                </a:solidFill>
                <a:latin typeface="Lato Bold"/>
                <a:ea typeface="Lato Bold"/>
                <a:cs typeface="Lato Bold"/>
                <a:sym typeface="Lato Bold"/>
              </a:rPr>
              <a:t>lack of liquid buffer assets</a:t>
            </a:r>
            <a:r>
              <a:rPr lang="en-US" sz="2200" spc="88">
                <a:solidFill>
                  <a:srgbClr val="000000"/>
                </a:solidFill>
                <a:latin typeface="Lato"/>
                <a:ea typeface="Lato"/>
                <a:cs typeface="Lato"/>
                <a:sym typeface="Lato"/>
              </a:rPr>
              <a:t>. They are also more likely to experience much </a:t>
            </a:r>
            <a:r>
              <a:rPr lang="en-US" sz="2200" b="1" spc="88">
                <a:solidFill>
                  <a:srgbClr val="000000"/>
                </a:solidFill>
                <a:latin typeface="Lato Bold"/>
                <a:ea typeface="Lato Bold"/>
                <a:cs typeface="Lato Bold"/>
                <a:sym typeface="Lato Bold"/>
              </a:rPr>
              <a:t>poorer longer-term housing</a:t>
            </a:r>
            <a:r>
              <a:rPr lang="en-US" sz="2200" spc="88">
                <a:solidFill>
                  <a:srgbClr val="000000"/>
                </a:solidFill>
                <a:latin typeface="Lato"/>
                <a:ea typeface="Lato"/>
                <a:cs typeface="Lato"/>
                <a:sym typeface="Lato"/>
              </a:rPr>
              <a:t> and retirement outcomes as a consequence of their lack of homeownership, housing equity, and retirement savings. The result is that the </a:t>
            </a:r>
            <a:r>
              <a:rPr lang="en-US" sz="2200" b="1" spc="88">
                <a:solidFill>
                  <a:srgbClr val="000000"/>
                </a:solidFill>
                <a:latin typeface="Lato Bold"/>
                <a:ea typeface="Lato Bold"/>
                <a:cs typeface="Lato Bold"/>
                <a:sym typeface="Lato Bold"/>
              </a:rPr>
              <a:t>net worth</a:t>
            </a:r>
            <a:r>
              <a:rPr lang="en-US" sz="2200" spc="88">
                <a:solidFill>
                  <a:srgbClr val="000000"/>
                </a:solidFill>
                <a:latin typeface="Lato"/>
                <a:ea typeface="Lato"/>
                <a:cs typeface="Lato"/>
                <a:sym typeface="Lato"/>
              </a:rPr>
              <a:t> of whites as compared with nonwhites is staggeringly divergent.” </a:t>
            </a:r>
          </a:p>
        </p:txBody>
      </p:sp>
      <p:sp>
        <p:nvSpPr>
          <p:cNvPr id="9" name="TextBox 9"/>
          <p:cNvSpPr txBox="1"/>
          <p:nvPr/>
        </p:nvSpPr>
        <p:spPr>
          <a:xfrm>
            <a:off x="7744159" y="8876031"/>
            <a:ext cx="9515141" cy="382269"/>
          </a:xfrm>
          <a:prstGeom prst="rect">
            <a:avLst/>
          </a:prstGeom>
        </p:spPr>
        <p:txBody>
          <a:bodyPr lIns="0" tIns="0" rIns="0" bIns="0" rtlCol="0" anchor="t">
            <a:spAutoFit/>
          </a:bodyPr>
          <a:lstStyle/>
          <a:p>
            <a:pPr marL="0" lvl="0" indent="0" algn="r">
              <a:lnSpc>
                <a:spcPts val="3080"/>
              </a:lnSpc>
              <a:spcBef>
                <a:spcPct val="0"/>
              </a:spcBef>
            </a:pPr>
            <a:r>
              <a:rPr lang="en-US" sz="2200">
                <a:solidFill>
                  <a:srgbClr val="A4804A"/>
                </a:solidFill>
                <a:latin typeface="Lato"/>
                <a:ea typeface="Lato"/>
                <a:cs typeface="Lato"/>
                <a:sym typeface="Lato"/>
              </a:rPr>
              <a:t>Federal Reserve Bank of Boston, </a:t>
            </a:r>
            <a:r>
              <a:rPr lang="en-US" sz="2200" i="1">
                <a:solidFill>
                  <a:srgbClr val="A4804A"/>
                </a:solidFill>
                <a:latin typeface="Lato Italics"/>
                <a:ea typeface="Lato Italics"/>
                <a:cs typeface="Lato Italics"/>
                <a:sym typeface="Lato Italics"/>
              </a:rPr>
              <a:t>The Color of Wealth in Boston, </a:t>
            </a:r>
            <a:r>
              <a:rPr lang="en-US" sz="2200">
                <a:solidFill>
                  <a:srgbClr val="A4804A"/>
                </a:solidFill>
                <a:latin typeface="Lato"/>
                <a:ea typeface="Lato"/>
                <a:cs typeface="Lato"/>
                <a:sym typeface="Lato"/>
              </a:rPr>
              <a:t>2015 </a:t>
            </a:r>
          </a:p>
        </p:txBody>
      </p:sp>
      <p:grpSp>
        <p:nvGrpSpPr>
          <p:cNvPr id="10" name="Group 10"/>
          <p:cNvGrpSpPr/>
          <p:nvPr/>
        </p:nvGrpSpPr>
        <p:grpSpPr>
          <a:xfrm>
            <a:off x="7744159" y="4925856"/>
            <a:ext cx="9515141" cy="3516641"/>
            <a:chOff x="0" y="0"/>
            <a:chExt cx="2506045" cy="926194"/>
          </a:xfrm>
        </p:grpSpPr>
        <p:sp>
          <p:nvSpPr>
            <p:cNvPr id="11" name="Freeform 11"/>
            <p:cNvSpPr/>
            <p:nvPr/>
          </p:nvSpPr>
          <p:spPr>
            <a:xfrm>
              <a:off x="0" y="0"/>
              <a:ext cx="2506045" cy="926194"/>
            </a:xfrm>
            <a:custGeom>
              <a:avLst/>
              <a:gdLst/>
              <a:ahLst/>
              <a:cxnLst/>
              <a:rect l="l" t="t" r="r" b="b"/>
              <a:pathLst>
                <a:path w="2506045" h="926194">
                  <a:moveTo>
                    <a:pt x="0" y="0"/>
                  </a:moveTo>
                  <a:lnTo>
                    <a:pt x="2506045" y="0"/>
                  </a:lnTo>
                  <a:lnTo>
                    <a:pt x="2506045" y="926194"/>
                  </a:lnTo>
                  <a:lnTo>
                    <a:pt x="0" y="926194"/>
                  </a:lnTo>
                  <a:close/>
                </a:path>
              </a:pathLst>
            </a:custGeom>
            <a:solidFill>
              <a:srgbClr val="A4804A">
                <a:alpha val="26667"/>
              </a:srgbClr>
            </a:solidFill>
            <a:ln w="19050" cap="sq">
              <a:solidFill>
                <a:srgbClr val="A4804A">
                  <a:alpha val="26667"/>
                </a:srgbClr>
              </a:solidFill>
              <a:prstDash val="solid"/>
              <a:miter/>
            </a:ln>
          </p:spPr>
          <p:txBody>
            <a:bodyPr/>
            <a:lstStyle/>
            <a:p>
              <a:endParaRPr lang="en-US"/>
            </a:p>
          </p:txBody>
        </p:sp>
        <p:sp>
          <p:nvSpPr>
            <p:cNvPr id="12" name="TextBox 12"/>
            <p:cNvSpPr txBox="1"/>
            <p:nvPr/>
          </p:nvSpPr>
          <p:spPr>
            <a:xfrm>
              <a:off x="0" y="-38100"/>
              <a:ext cx="2506045" cy="964294"/>
            </a:xfrm>
            <a:prstGeom prst="rect">
              <a:avLst/>
            </a:prstGeom>
          </p:spPr>
          <p:txBody>
            <a:bodyPr lIns="50800" tIns="50800" rIns="50800" bIns="50800" rtlCol="0" anchor="ctr"/>
            <a:lstStyle/>
            <a:p>
              <a:pPr algn="ctr">
                <a:lnSpc>
                  <a:spcPts val="2659"/>
                </a:lnSpc>
              </a:pPr>
              <a:endParaRPr/>
            </a:p>
          </p:txBody>
        </p:sp>
      </p:grpSp>
      <p:sp>
        <p:nvSpPr>
          <p:cNvPr id="13" name="TextBox 13"/>
          <p:cNvSpPr txBox="1"/>
          <p:nvPr/>
        </p:nvSpPr>
        <p:spPr>
          <a:xfrm>
            <a:off x="11513982" y="5823961"/>
            <a:ext cx="3661459" cy="679555"/>
          </a:xfrm>
          <a:prstGeom prst="rect">
            <a:avLst/>
          </a:prstGeom>
        </p:spPr>
        <p:txBody>
          <a:bodyPr lIns="0" tIns="0" rIns="0" bIns="0" rtlCol="0" anchor="t">
            <a:spAutoFit/>
          </a:bodyPr>
          <a:lstStyle/>
          <a:p>
            <a:pPr algn="l">
              <a:lnSpc>
                <a:spcPts val="5594"/>
              </a:lnSpc>
            </a:pPr>
            <a:r>
              <a:rPr lang="en-US" sz="3995" b="1">
                <a:solidFill>
                  <a:srgbClr val="000000"/>
                </a:solidFill>
                <a:latin typeface="Lato Bold"/>
                <a:ea typeface="Lato Bold"/>
                <a:cs typeface="Lato Bold"/>
                <a:sym typeface="Lato Bold"/>
              </a:rPr>
              <a:t>$247,500</a:t>
            </a:r>
          </a:p>
        </p:txBody>
      </p:sp>
      <p:sp>
        <p:nvSpPr>
          <p:cNvPr id="14" name="TextBox 14"/>
          <p:cNvSpPr txBox="1"/>
          <p:nvPr/>
        </p:nvSpPr>
        <p:spPr>
          <a:xfrm>
            <a:off x="8578816" y="5418831"/>
            <a:ext cx="7581130" cy="905510"/>
          </a:xfrm>
          <a:prstGeom prst="rect">
            <a:avLst/>
          </a:prstGeom>
        </p:spPr>
        <p:txBody>
          <a:bodyPr lIns="0" tIns="0" rIns="0" bIns="0" rtlCol="0" anchor="t">
            <a:spAutoFit/>
          </a:bodyPr>
          <a:lstStyle/>
          <a:p>
            <a:pPr algn="l">
              <a:lnSpc>
                <a:spcPts val="3640"/>
              </a:lnSpc>
            </a:pPr>
            <a:r>
              <a:rPr lang="en-US" sz="2600">
                <a:solidFill>
                  <a:srgbClr val="000000"/>
                </a:solidFill>
                <a:latin typeface="Lato"/>
                <a:ea typeface="Lato"/>
                <a:cs typeface="Lato"/>
                <a:sym typeface="Lato"/>
              </a:rPr>
              <a:t>While </a:t>
            </a:r>
            <a:r>
              <a:rPr lang="en-US" sz="2600" b="1">
                <a:solidFill>
                  <a:srgbClr val="000000"/>
                </a:solidFill>
                <a:latin typeface="Lato Bold"/>
                <a:ea typeface="Lato Bold"/>
                <a:cs typeface="Lato Bold"/>
                <a:sym typeface="Lato Bold"/>
              </a:rPr>
              <a:t>white Boston households</a:t>
            </a:r>
            <a:r>
              <a:rPr lang="en-US" sz="2600">
                <a:solidFill>
                  <a:srgbClr val="000000"/>
                </a:solidFill>
                <a:latin typeface="Lato"/>
                <a:ea typeface="Lato"/>
                <a:cs typeface="Lato"/>
                <a:sym typeface="Lato"/>
              </a:rPr>
              <a:t> have</a:t>
            </a:r>
          </a:p>
          <a:p>
            <a:pPr marL="0" lvl="0" indent="0" algn="l">
              <a:lnSpc>
                <a:spcPts val="3640"/>
              </a:lnSpc>
              <a:spcBef>
                <a:spcPct val="0"/>
              </a:spcBef>
            </a:pPr>
            <a:r>
              <a:rPr lang="en-US" sz="2600">
                <a:solidFill>
                  <a:srgbClr val="000000"/>
                </a:solidFill>
                <a:latin typeface="Lato"/>
                <a:ea typeface="Lato"/>
                <a:cs typeface="Lato"/>
                <a:sym typeface="Lato"/>
              </a:rPr>
              <a:t>a median wealth of </a:t>
            </a:r>
          </a:p>
        </p:txBody>
      </p:sp>
      <p:sp>
        <p:nvSpPr>
          <p:cNvPr id="15" name="TextBox 15"/>
          <p:cNvSpPr txBox="1"/>
          <p:nvPr/>
        </p:nvSpPr>
        <p:spPr>
          <a:xfrm>
            <a:off x="15175440" y="7335761"/>
            <a:ext cx="1575946" cy="679450"/>
          </a:xfrm>
          <a:prstGeom prst="rect">
            <a:avLst/>
          </a:prstGeom>
        </p:spPr>
        <p:txBody>
          <a:bodyPr lIns="0" tIns="0" rIns="0" bIns="0" rtlCol="0" anchor="t">
            <a:spAutoFit/>
          </a:bodyPr>
          <a:lstStyle/>
          <a:p>
            <a:pPr algn="l">
              <a:lnSpc>
                <a:spcPts val="5599"/>
              </a:lnSpc>
            </a:pPr>
            <a:r>
              <a:rPr lang="en-US" sz="3999" b="1">
                <a:solidFill>
                  <a:srgbClr val="000000"/>
                </a:solidFill>
                <a:latin typeface="Lato Bold"/>
                <a:ea typeface="Lato Bold"/>
                <a:cs typeface="Lato Bold"/>
                <a:sym typeface="Lato Bold"/>
              </a:rPr>
              <a:t>zero</a:t>
            </a:r>
          </a:p>
        </p:txBody>
      </p:sp>
      <p:sp>
        <p:nvSpPr>
          <p:cNvPr id="16" name="TextBox 16"/>
          <p:cNvSpPr txBox="1"/>
          <p:nvPr/>
        </p:nvSpPr>
        <p:spPr>
          <a:xfrm>
            <a:off x="11282795" y="7074388"/>
            <a:ext cx="4877151" cy="861043"/>
          </a:xfrm>
          <a:prstGeom prst="rect">
            <a:avLst/>
          </a:prstGeom>
        </p:spPr>
        <p:txBody>
          <a:bodyPr lIns="0" tIns="0" rIns="0" bIns="0" rtlCol="0" anchor="t">
            <a:spAutoFit/>
          </a:bodyPr>
          <a:lstStyle/>
          <a:p>
            <a:pPr algn="l">
              <a:lnSpc>
                <a:spcPts val="3465"/>
              </a:lnSpc>
            </a:pPr>
            <a:r>
              <a:rPr lang="en-US" sz="2475" b="1">
                <a:solidFill>
                  <a:srgbClr val="000000"/>
                </a:solidFill>
                <a:latin typeface="Lato Bold"/>
                <a:ea typeface="Lato Bold"/>
                <a:cs typeface="Lato Bold"/>
                <a:sym typeface="Lato Bold"/>
              </a:rPr>
              <a:t>Black Bostonian households</a:t>
            </a:r>
            <a:r>
              <a:rPr lang="en-US" sz="2475">
                <a:solidFill>
                  <a:srgbClr val="000000"/>
                </a:solidFill>
                <a:latin typeface="Lato"/>
                <a:ea typeface="Lato"/>
                <a:cs typeface="Lato"/>
                <a:sym typeface="Lato"/>
              </a:rPr>
              <a:t> have a median wealth of close to </a:t>
            </a:r>
          </a:p>
        </p:txBody>
      </p:sp>
    </p:spTree>
  </p:cSld>
  <p:clrMapOvr>
    <a:masterClrMapping/>
  </p:clrMapOvr>
  <p:transition spd="slow">
    <p:push/>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9F5"/>
        </a:solidFill>
        <a:effectLst/>
      </p:bgPr>
    </p:bg>
    <p:spTree>
      <p:nvGrpSpPr>
        <p:cNvPr id="1" name=""/>
        <p:cNvGrpSpPr/>
        <p:nvPr/>
      </p:nvGrpSpPr>
      <p:grpSpPr>
        <a:xfrm>
          <a:off x="0" y="0"/>
          <a:ext cx="0" cy="0"/>
          <a:chOff x="0" y="0"/>
          <a:chExt cx="0" cy="0"/>
        </a:xfrm>
      </p:grpSpPr>
      <p:grpSp>
        <p:nvGrpSpPr>
          <p:cNvPr id="2" name="Group 2"/>
          <p:cNvGrpSpPr/>
          <p:nvPr/>
        </p:nvGrpSpPr>
        <p:grpSpPr>
          <a:xfrm rot="-10800000">
            <a:off x="850305" y="1325784"/>
            <a:ext cx="598170" cy="8124825"/>
            <a:chOff x="0" y="0"/>
            <a:chExt cx="797560" cy="10833100"/>
          </a:xfrm>
        </p:grpSpPr>
        <p:sp>
          <p:nvSpPr>
            <p:cNvPr id="3" name="AutoShape 3"/>
            <p:cNvSpPr/>
            <p:nvPr/>
          </p:nvSpPr>
          <p:spPr>
            <a:xfrm rot="-5400000">
              <a:off x="-426826" y="9766564"/>
              <a:ext cx="2090633" cy="42440"/>
            </a:xfrm>
            <a:prstGeom prst="rect">
              <a:avLst/>
            </a:prstGeom>
            <a:solidFill>
              <a:srgbClr val="C8102E"/>
            </a:solidFill>
          </p:spPr>
          <p:txBody>
            <a:bodyPr/>
            <a:lstStyle/>
            <a:p>
              <a:endParaRPr lang="en-US"/>
            </a:p>
          </p:txBody>
        </p:sp>
        <p:sp>
          <p:nvSpPr>
            <p:cNvPr id="4" name="TextBox 4"/>
            <p:cNvSpPr txBox="1"/>
            <p:nvPr/>
          </p:nvSpPr>
          <p:spPr>
            <a:xfrm rot="5400000">
              <a:off x="-3316972" y="3316972"/>
              <a:ext cx="7460077" cy="826135"/>
            </a:xfrm>
            <a:prstGeom prst="rect">
              <a:avLst/>
            </a:prstGeom>
          </p:spPr>
          <p:txBody>
            <a:bodyPr lIns="0" tIns="0" rIns="0" bIns="0" rtlCol="0" anchor="t">
              <a:spAutoFit/>
            </a:bodyPr>
            <a:lstStyle/>
            <a:p>
              <a:pPr algn="l">
                <a:lnSpc>
                  <a:spcPts val="1679"/>
                </a:lnSpc>
              </a:pPr>
              <a:r>
                <a:rPr lang="en-US" sz="1200" spc="60">
                  <a:solidFill>
                    <a:srgbClr val="A4804A"/>
                  </a:solidFill>
                  <a:latin typeface="Lato"/>
                  <a:ea typeface="Lato"/>
                  <a:cs typeface="Lato"/>
                  <a:sym typeface="Lato"/>
                </a:rPr>
                <a:t>SLAVERY AND ITS LEGACY: BOSTON, 1940-2020</a:t>
              </a:r>
            </a:p>
            <a:p>
              <a:pPr algn="l">
                <a:lnSpc>
                  <a:spcPts val="1679"/>
                </a:lnSpc>
              </a:pPr>
              <a:r>
                <a:rPr lang="en-US" sz="1200" spc="60">
                  <a:solidFill>
                    <a:srgbClr val="A4804A"/>
                  </a:solidFill>
                  <a:latin typeface="Lato"/>
                  <a:ea typeface="Lato"/>
                  <a:cs typeface="Lato"/>
                  <a:sym typeface="Lato"/>
                </a:rPr>
                <a:t>NORTHEASTERN UNIVERSITY</a:t>
              </a:r>
            </a:p>
            <a:p>
              <a:pPr algn="l">
                <a:lnSpc>
                  <a:spcPts val="1679"/>
                </a:lnSpc>
              </a:pPr>
              <a:endParaRPr lang="en-US" sz="1200" spc="60">
                <a:solidFill>
                  <a:srgbClr val="A4804A"/>
                </a:solidFill>
                <a:latin typeface="Lato"/>
                <a:ea typeface="Lato"/>
                <a:cs typeface="Lato"/>
                <a:sym typeface="Lato"/>
              </a:endParaRPr>
            </a:p>
          </p:txBody>
        </p:sp>
      </p:grpSp>
      <p:sp>
        <p:nvSpPr>
          <p:cNvPr id="5" name="Freeform 5"/>
          <p:cNvSpPr/>
          <p:nvPr/>
        </p:nvSpPr>
        <p:spPr>
          <a:xfrm>
            <a:off x="2166441" y="-1992167"/>
            <a:ext cx="6977559" cy="6977559"/>
          </a:xfrm>
          <a:custGeom>
            <a:avLst/>
            <a:gdLst/>
            <a:ahLst/>
            <a:cxnLst/>
            <a:rect l="l" t="t" r="r" b="b"/>
            <a:pathLst>
              <a:path w="6977559" h="6977559">
                <a:moveTo>
                  <a:pt x="0" y="0"/>
                </a:moveTo>
                <a:lnTo>
                  <a:pt x="6977559" y="0"/>
                </a:lnTo>
                <a:lnTo>
                  <a:pt x="6977559" y="6977559"/>
                </a:lnTo>
                <a:lnTo>
                  <a:pt x="0" y="6977559"/>
                </a:lnTo>
                <a:lnTo>
                  <a:pt x="0" y="0"/>
                </a:lnTo>
                <a:close/>
              </a:path>
            </a:pathLst>
          </a:custGeom>
          <a:blipFill>
            <a:blip r:embed="rId2"/>
            <a:stretch>
              <a:fillRect l="-1553" t="-524" r="-50258" b="-20373"/>
            </a:stretch>
          </a:blipFill>
        </p:spPr>
        <p:txBody>
          <a:bodyPr/>
          <a:lstStyle/>
          <a:p>
            <a:endParaRPr lang="en-US"/>
          </a:p>
        </p:txBody>
      </p:sp>
      <p:sp>
        <p:nvSpPr>
          <p:cNvPr id="6" name="AutoShape 6"/>
          <p:cNvSpPr/>
          <p:nvPr/>
        </p:nvSpPr>
        <p:spPr>
          <a:xfrm>
            <a:off x="8360013" y="2310582"/>
            <a:ext cx="1567974" cy="455186"/>
          </a:xfrm>
          <a:prstGeom prst="rect">
            <a:avLst/>
          </a:prstGeom>
          <a:solidFill>
            <a:srgbClr val="C8102E">
              <a:alpha val="89804"/>
            </a:srgbClr>
          </a:solidFill>
        </p:spPr>
        <p:txBody>
          <a:bodyPr/>
          <a:lstStyle/>
          <a:p>
            <a:endParaRPr lang="en-US"/>
          </a:p>
        </p:txBody>
      </p:sp>
      <p:sp>
        <p:nvSpPr>
          <p:cNvPr id="7" name="TextBox 7"/>
          <p:cNvSpPr txBox="1"/>
          <p:nvPr/>
        </p:nvSpPr>
        <p:spPr>
          <a:xfrm>
            <a:off x="10642362" y="942975"/>
            <a:ext cx="6616938" cy="1021550"/>
          </a:xfrm>
          <a:prstGeom prst="rect">
            <a:avLst/>
          </a:prstGeom>
        </p:spPr>
        <p:txBody>
          <a:bodyPr lIns="0" tIns="0" rIns="0" bIns="0" rtlCol="0" anchor="t">
            <a:spAutoFit/>
          </a:bodyPr>
          <a:lstStyle/>
          <a:p>
            <a:pPr algn="l">
              <a:lnSpc>
                <a:spcPts val="4106"/>
              </a:lnSpc>
            </a:pPr>
            <a:r>
              <a:rPr lang="en-US" sz="2812" spc="281">
                <a:solidFill>
                  <a:srgbClr val="C8102E"/>
                </a:solidFill>
                <a:latin typeface="Lato"/>
                <a:ea typeface="Lato"/>
                <a:cs typeface="Lato"/>
                <a:sym typeface="Lato"/>
              </a:rPr>
              <a:t>RACE-BASED INEQUALITIES IN HEALTH CARE</a:t>
            </a:r>
          </a:p>
        </p:txBody>
      </p:sp>
      <p:grpSp>
        <p:nvGrpSpPr>
          <p:cNvPr id="8" name="Group 8"/>
          <p:cNvGrpSpPr/>
          <p:nvPr/>
        </p:nvGrpSpPr>
        <p:grpSpPr>
          <a:xfrm>
            <a:off x="2166441" y="5191125"/>
            <a:ext cx="6977559" cy="2462885"/>
            <a:chOff x="0" y="0"/>
            <a:chExt cx="1837711" cy="648661"/>
          </a:xfrm>
        </p:grpSpPr>
        <p:sp>
          <p:nvSpPr>
            <p:cNvPr id="9" name="Freeform 9"/>
            <p:cNvSpPr/>
            <p:nvPr/>
          </p:nvSpPr>
          <p:spPr>
            <a:xfrm>
              <a:off x="0" y="0"/>
              <a:ext cx="1837711" cy="648661"/>
            </a:xfrm>
            <a:custGeom>
              <a:avLst/>
              <a:gdLst/>
              <a:ahLst/>
              <a:cxnLst/>
              <a:rect l="l" t="t" r="r" b="b"/>
              <a:pathLst>
                <a:path w="1837711" h="648661">
                  <a:moveTo>
                    <a:pt x="0" y="0"/>
                  </a:moveTo>
                  <a:lnTo>
                    <a:pt x="1837711" y="0"/>
                  </a:lnTo>
                  <a:lnTo>
                    <a:pt x="1837711" y="648661"/>
                  </a:lnTo>
                  <a:lnTo>
                    <a:pt x="0" y="648661"/>
                  </a:lnTo>
                  <a:close/>
                </a:path>
              </a:pathLst>
            </a:custGeom>
            <a:solidFill>
              <a:srgbClr val="C8102E"/>
            </a:solidFill>
          </p:spPr>
          <p:txBody>
            <a:bodyPr/>
            <a:lstStyle/>
            <a:p>
              <a:endParaRPr lang="en-US"/>
            </a:p>
          </p:txBody>
        </p:sp>
        <p:sp>
          <p:nvSpPr>
            <p:cNvPr id="10" name="TextBox 10"/>
            <p:cNvSpPr txBox="1"/>
            <p:nvPr/>
          </p:nvSpPr>
          <p:spPr>
            <a:xfrm>
              <a:off x="0" y="-38100"/>
              <a:ext cx="1837711" cy="686761"/>
            </a:xfrm>
            <a:prstGeom prst="rect">
              <a:avLst/>
            </a:prstGeom>
          </p:spPr>
          <p:txBody>
            <a:bodyPr lIns="50800" tIns="50800" rIns="50800" bIns="50800" rtlCol="0" anchor="ctr"/>
            <a:lstStyle/>
            <a:p>
              <a:pPr algn="ctr">
                <a:lnSpc>
                  <a:spcPts val="2659"/>
                </a:lnSpc>
              </a:pPr>
              <a:endParaRPr/>
            </a:p>
          </p:txBody>
        </p:sp>
      </p:grpSp>
      <p:sp>
        <p:nvSpPr>
          <p:cNvPr id="11" name="TextBox 11"/>
          <p:cNvSpPr txBox="1"/>
          <p:nvPr/>
        </p:nvSpPr>
        <p:spPr>
          <a:xfrm>
            <a:off x="2585789" y="5460500"/>
            <a:ext cx="6138864" cy="783971"/>
          </a:xfrm>
          <a:prstGeom prst="rect">
            <a:avLst/>
          </a:prstGeom>
        </p:spPr>
        <p:txBody>
          <a:bodyPr lIns="0" tIns="0" rIns="0" bIns="0" rtlCol="0" anchor="t">
            <a:spAutoFit/>
          </a:bodyPr>
          <a:lstStyle/>
          <a:p>
            <a:pPr algn="l">
              <a:lnSpc>
                <a:spcPts val="6292"/>
              </a:lnSpc>
            </a:pPr>
            <a:r>
              <a:rPr lang="en-US" sz="5200" spc="156">
                <a:solidFill>
                  <a:srgbClr val="F8F1E7"/>
                </a:solidFill>
                <a:latin typeface="Lato"/>
                <a:ea typeface="Lato"/>
                <a:cs typeface="Lato"/>
                <a:sym typeface="Lato"/>
              </a:rPr>
              <a:t>Health Disparities </a:t>
            </a:r>
          </a:p>
        </p:txBody>
      </p:sp>
      <p:sp>
        <p:nvSpPr>
          <p:cNvPr id="12" name="AutoShape 12"/>
          <p:cNvSpPr/>
          <p:nvPr/>
        </p:nvSpPr>
        <p:spPr>
          <a:xfrm>
            <a:off x="2166441" y="9434694"/>
            <a:ext cx="639236" cy="31830"/>
          </a:xfrm>
          <a:prstGeom prst="rect">
            <a:avLst/>
          </a:prstGeom>
          <a:solidFill>
            <a:srgbClr val="A4804A"/>
          </a:solidFill>
        </p:spPr>
        <p:txBody>
          <a:bodyPr/>
          <a:lstStyle/>
          <a:p>
            <a:endParaRPr lang="en-US"/>
          </a:p>
        </p:txBody>
      </p:sp>
      <p:sp>
        <p:nvSpPr>
          <p:cNvPr id="13" name="TextBox 13"/>
          <p:cNvSpPr txBox="1"/>
          <p:nvPr/>
        </p:nvSpPr>
        <p:spPr>
          <a:xfrm>
            <a:off x="10642362" y="2253432"/>
            <a:ext cx="6616938" cy="6261735"/>
          </a:xfrm>
          <a:prstGeom prst="rect">
            <a:avLst/>
          </a:prstGeom>
        </p:spPr>
        <p:txBody>
          <a:bodyPr lIns="0" tIns="0" rIns="0" bIns="0" rtlCol="0" anchor="t">
            <a:spAutoFit/>
          </a:bodyPr>
          <a:lstStyle/>
          <a:p>
            <a:pPr algn="l">
              <a:lnSpc>
                <a:spcPts val="2999"/>
              </a:lnSpc>
            </a:pPr>
            <a:r>
              <a:rPr lang="en-US" sz="1999">
                <a:solidFill>
                  <a:srgbClr val="000000"/>
                </a:solidFill>
                <a:latin typeface="Lato"/>
                <a:ea typeface="Lato"/>
                <a:cs typeface="Lato"/>
                <a:sym typeface="Lato"/>
              </a:rPr>
              <a:t>Framework: Social Determinants of Health</a:t>
            </a:r>
          </a:p>
          <a:p>
            <a:pPr algn="l">
              <a:lnSpc>
                <a:spcPts val="2999"/>
              </a:lnSpc>
            </a:pPr>
            <a:endParaRPr lang="en-US" sz="1999">
              <a:solidFill>
                <a:srgbClr val="000000"/>
              </a:solidFill>
              <a:latin typeface="Lato"/>
              <a:ea typeface="Lato"/>
              <a:cs typeface="Lato"/>
              <a:sym typeface="Lato"/>
            </a:endParaRPr>
          </a:p>
          <a:p>
            <a:pPr algn="l">
              <a:lnSpc>
                <a:spcPts val="2999"/>
              </a:lnSpc>
            </a:pPr>
            <a:r>
              <a:rPr lang="en-US" sz="1999">
                <a:solidFill>
                  <a:srgbClr val="000000"/>
                </a:solidFill>
                <a:latin typeface="Lato"/>
                <a:ea typeface="Lato"/>
                <a:cs typeface="Lato"/>
                <a:sym typeface="Lato"/>
              </a:rPr>
              <a:t>Discrimination against Black providers by their peers, institutions, and patients</a:t>
            </a:r>
          </a:p>
          <a:p>
            <a:pPr algn="l">
              <a:lnSpc>
                <a:spcPts val="2999"/>
              </a:lnSpc>
            </a:pPr>
            <a:endParaRPr lang="en-US" sz="1999">
              <a:solidFill>
                <a:srgbClr val="000000"/>
              </a:solidFill>
              <a:latin typeface="Lato"/>
              <a:ea typeface="Lato"/>
              <a:cs typeface="Lato"/>
              <a:sym typeface="Lato"/>
            </a:endParaRPr>
          </a:p>
          <a:p>
            <a:pPr algn="l">
              <a:lnSpc>
                <a:spcPts val="2999"/>
              </a:lnSpc>
            </a:pPr>
            <a:r>
              <a:rPr lang="en-US" sz="1999">
                <a:solidFill>
                  <a:srgbClr val="000000"/>
                </a:solidFill>
                <a:latin typeface="Lato"/>
                <a:ea typeface="Lato"/>
                <a:cs typeface="Lato"/>
                <a:sym typeface="Lato"/>
              </a:rPr>
              <a:t>Deleterious Effects on Health of Discriminatory Treatment</a:t>
            </a:r>
          </a:p>
          <a:p>
            <a:pPr marL="431797" lvl="1" indent="-215899" algn="l">
              <a:lnSpc>
                <a:spcPts val="2999"/>
              </a:lnSpc>
              <a:buFont typeface="Arial"/>
              <a:buChar char="•"/>
            </a:pPr>
            <a:r>
              <a:rPr lang="en-US" sz="1999">
                <a:solidFill>
                  <a:srgbClr val="000000"/>
                </a:solidFill>
                <a:latin typeface="Lato"/>
                <a:ea typeface="Lato"/>
                <a:cs typeface="Lato"/>
                <a:sym typeface="Lato"/>
              </a:rPr>
              <a:t>Residential Segregation</a:t>
            </a:r>
          </a:p>
          <a:p>
            <a:pPr marL="431797" lvl="1" indent="-215899" algn="l">
              <a:lnSpc>
                <a:spcPts val="2999"/>
              </a:lnSpc>
              <a:buFont typeface="Arial"/>
              <a:buChar char="•"/>
            </a:pPr>
            <a:r>
              <a:rPr lang="en-US" sz="1999">
                <a:solidFill>
                  <a:srgbClr val="000000"/>
                </a:solidFill>
                <a:latin typeface="Lato"/>
                <a:ea typeface="Lato"/>
                <a:cs typeface="Lato"/>
                <a:sym typeface="Lato"/>
              </a:rPr>
              <a:t>School Segregation, substandard education</a:t>
            </a:r>
          </a:p>
          <a:p>
            <a:pPr marL="431797" lvl="1" indent="-215899" algn="l">
              <a:lnSpc>
                <a:spcPts val="2999"/>
              </a:lnSpc>
              <a:buFont typeface="Arial"/>
              <a:buChar char="•"/>
            </a:pPr>
            <a:r>
              <a:rPr lang="en-US" sz="1999">
                <a:solidFill>
                  <a:srgbClr val="000000"/>
                </a:solidFill>
                <a:latin typeface="Lato"/>
                <a:ea typeface="Lato"/>
                <a:cs typeface="Lato"/>
                <a:sym typeface="Lato"/>
              </a:rPr>
              <a:t>Racialized Policing</a:t>
            </a:r>
          </a:p>
          <a:p>
            <a:pPr marL="431797" lvl="1" indent="-215899" algn="l">
              <a:lnSpc>
                <a:spcPts val="2999"/>
              </a:lnSpc>
              <a:buFont typeface="Arial"/>
              <a:buChar char="•"/>
            </a:pPr>
            <a:r>
              <a:rPr lang="en-US" sz="1999">
                <a:solidFill>
                  <a:srgbClr val="000000"/>
                </a:solidFill>
                <a:latin typeface="Lato"/>
                <a:ea typeface="Lato"/>
                <a:cs typeface="Lato"/>
                <a:sym typeface="Lato"/>
              </a:rPr>
              <a:t>Discriminatory Employment Practices and Poor Working Conditions</a:t>
            </a:r>
          </a:p>
          <a:p>
            <a:pPr marL="431797" lvl="1" indent="-215899" algn="l">
              <a:lnSpc>
                <a:spcPts val="2999"/>
              </a:lnSpc>
              <a:buFont typeface="Arial"/>
              <a:buChar char="•"/>
            </a:pPr>
            <a:r>
              <a:rPr lang="en-US" sz="1999">
                <a:solidFill>
                  <a:srgbClr val="000000"/>
                </a:solidFill>
                <a:latin typeface="Lato"/>
                <a:ea typeface="Lato"/>
                <a:cs typeface="Lato"/>
                <a:sym typeface="Lato"/>
              </a:rPr>
              <a:t>Health effects of exposure to violence, including gun violence</a:t>
            </a:r>
          </a:p>
          <a:p>
            <a:pPr marL="431797" lvl="1" indent="-215899" algn="l">
              <a:lnSpc>
                <a:spcPts val="2999"/>
              </a:lnSpc>
              <a:buFont typeface="Arial"/>
              <a:buChar char="•"/>
            </a:pPr>
            <a:r>
              <a:rPr lang="en-US" sz="1999">
                <a:solidFill>
                  <a:srgbClr val="000000"/>
                </a:solidFill>
                <a:latin typeface="Lato"/>
                <a:ea typeface="Lato"/>
                <a:cs typeface="Lato"/>
                <a:sym typeface="Lato"/>
              </a:rPr>
              <a:t>Exposure to Environmental Hazards</a:t>
            </a:r>
          </a:p>
          <a:p>
            <a:pPr marL="863595" lvl="2" indent="-287865" algn="l">
              <a:lnSpc>
                <a:spcPts val="2999"/>
              </a:lnSpc>
              <a:buFont typeface="Arial"/>
              <a:buChar char="⚬"/>
            </a:pPr>
            <a:r>
              <a:rPr lang="en-US" sz="1999">
                <a:solidFill>
                  <a:srgbClr val="000000"/>
                </a:solidFill>
                <a:latin typeface="Lato"/>
                <a:ea typeface="Lato"/>
                <a:cs typeface="Lato"/>
                <a:sym typeface="Lato"/>
              </a:rPr>
              <a:t>Inadequate services from Public Works</a:t>
            </a:r>
          </a:p>
          <a:p>
            <a:pPr marL="863595" lvl="2" indent="-287865" algn="l">
              <a:lnSpc>
                <a:spcPts val="2999"/>
              </a:lnSpc>
              <a:buFont typeface="Arial"/>
              <a:buChar char="⚬"/>
            </a:pPr>
            <a:r>
              <a:rPr lang="en-US" sz="1999">
                <a:solidFill>
                  <a:srgbClr val="000000"/>
                </a:solidFill>
                <a:latin typeface="Lato"/>
                <a:ea typeface="Lato"/>
                <a:cs typeface="Lato"/>
                <a:sym typeface="Lato"/>
              </a:rPr>
              <a:t>Poor air quality</a:t>
            </a:r>
          </a:p>
          <a:p>
            <a:pPr algn="l">
              <a:lnSpc>
                <a:spcPts val="2699"/>
              </a:lnSpc>
            </a:pPr>
            <a:endParaRPr lang="en-US" sz="1999">
              <a:solidFill>
                <a:srgbClr val="000000"/>
              </a:solidFill>
              <a:latin typeface="Lato"/>
              <a:ea typeface="Lato"/>
              <a:cs typeface="Lato"/>
              <a:sym typeface="Lato"/>
            </a:endParaRPr>
          </a:p>
        </p:txBody>
      </p:sp>
    </p:spTree>
  </p:cSld>
  <p:clrMapOvr>
    <a:masterClrMapping/>
  </p:clrMapOvr>
  <p:transition spd="slow">
    <p:push/>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9F5"/>
        </a:solidFill>
        <a:effectLst/>
      </p:bgPr>
    </p:bg>
    <p:spTree>
      <p:nvGrpSpPr>
        <p:cNvPr id="1" name=""/>
        <p:cNvGrpSpPr/>
        <p:nvPr/>
      </p:nvGrpSpPr>
      <p:grpSpPr>
        <a:xfrm>
          <a:off x="0" y="0"/>
          <a:ext cx="0" cy="0"/>
          <a:chOff x="0" y="0"/>
          <a:chExt cx="0" cy="0"/>
        </a:xfrm>
      </p:grpSpPr>
      <p:grpSp>
        <p:nvGrpSpPr>
          <p:cNvPr id="2" name="Group 2"/>
          <p:cNvGrpSpPr/>
          <p:nvPr/>
        </p:nvGrpSpPr>
        <p:grpSpPr>
          <a:xfrm rot="-10800000">
            <a:off x="850305" y="1325784"/>
            <a:ext cx="598170" cy="8124825"/>
            <a:chOff x="0" y="0"/>
            <a:chExt cx="797560" cy="10833100"/>
          </a:xfrm>
        </p:grpSpPr>
        <p:sp>
          <p:nvSpPr>
            <p:cNvPr id="3" name="AutoShape 3"/>
            <p:cNvSpPr/>
            <p:nvPr/>
          </p:nvSpPr>
          <p:spPr>
            <a:xfrm rot="-5400000">
              <a:off x="-426826" y="9766564"/>
              <a:ext cx="2090633" cy="42440"/>
            </a:xfrm>
            <a:prstGeom prst="rect">
              <a:avLst/>
            </a:prstGeom>
            <a:solidFill>
              <a:srgbClr val="C8102E"/>
            </a:solidFill>
          </p:spPr>
          <p:txBody>
            <a:bodyPr/>
            <a:lstStyle/>
            <a:p>
              <a:endParaRPr lang="en-US"/>
            </a:p>
          </p:txBody>
        </p:sp>
        <p:sp>
          <p:nvSpPr>
            <p:cNvPr id="4" name="TextBox 4"/>
            <p:cNvSpPr txBox="1"/>
            <p:nvPr/>
          </p:nvSpPr>
          <p:spPr>
            <a:xfrm rot="5400000">
              <a:off x="-3316972" y="3316972"/>
              <a:ext cx="7460077" cy="826135"/>
            </a:xfrm>
            <a:prstGeom prst="rect">
              <a:avLst/>
            </a:prstGeom>
          </p:spPr>
          <p:txBody>
            <a:bodyPr lIns="0" tIns="0" rIns="0" bIns="0" rtlCol="0" anchor="t">
              <a:spAutoFit/>
            </a:bodyPr>
            <a:lstStyle/>
            <a:p>
              <a:pPr algn="l">
                <a:lnSpc>
                  <a:spcPts val="1679"/>
                </a:lnSpc>
              </a:pPr>
              <a:r>
                <a:rPr lang="en-US" sz="1200" spc="60">
                  <a:solidFill>
                    <a:srgbClr val="A4804A"/>
                  </a:solidFill>
                  <a:latin typeface="Lato"/>
                  <a:ea typeface="Lato"/>
                  <a:cs typeface="Lato"/>
                  <a:sym typeface="Lato"/>
                </a:rPr>
                <a:t>SLAVERY AND ITS LEGACY: BOSTON, 1940-2020</a:t>
              </a:r>
            </a:p>
            <a:p>
              <a:pPr algn="l">
                <a:lnSpc>
                  <a:spcPts val="1679"/>
                </a:lnSpc>
              </a:pPr>
              <a:r>
                <a:rPr lang="en-US" sz="1200" spc="60">
                  <a:solidFill>
                    <a:srgbClr val="A4804A"/>
                  </a:solidFill>
                  <a:latin typeface="Lato"/>
                  <a:ea typeface="Lato"/>
                  <a:cs typeface="Lato"/>
                  <a:sym typeface="Lato"/>
                </a:rPr>
                <a:t>NORTHEASTERN UNIVERSITY</a:t>
              </a:r>
            </a:p>
            <a:p>
              <a:pPr algn="l">
                <a:lnSpc>
                  <a:spcPts val="1679"/>
                </a:lnSpc>
              </a:pPr>
              <a:endParaRPr lang="en-US" sz="1200" spc="60">
                <a:solidFill>
                  <a:srgbClr val="A4804A"/>
                </a:solidFill>
                <a:latin typeface="Lato"/>
                <a:ea typeface="Lato"/>
                <a:cs typeface="Lato"/>
                <a:sym typeface="Lato"/>
              </a:endParaRPr>
            </a:p>
          </p:txBody>
        </p:sp>
      </p:grpSp>
      <p:grpSp>
        <p:nvGrpSpPr>
          <p:cNvPr id="5" name="Group 5"/>
          <p:cNvGrpSpPr/>
          <p:nvPr/>
        </p:nvGrpSpPr>
        <p:grpSpPr>
          <a:xfrm>
            <a:off x="2166441" y="6410864"/>
            <a:ext cx="6977559" cy="3410038"/>
            <a:chOff x="0" y="0"/>
            <a:chExt cx="1837711" cy="898117"/>
          </a:xfrm>
        </p:grpSpPr>
        <p:sp>
          <p:nvSpPr>
            <p:cNvPr id="6" name="Freeform 6"/>
            <p:cNvSpPr/>
            <p:nvPr/>
          </p:nvSpPr>
          <p:spPr>
            <a:xfrm>
              <a:off x="0" y="0"/>
              <a:ext cx="1837711" cy="898117"/>
            </a:xfrm>
            <a:custGeom>
              <a:avLst/>
              <a:gdLst/>
              <a:ahLst/>
              <a:cxnLst/>
              <a:rect l="l" t="t" r="r" b="b"/>
              <a:pathLst>
                <a:path w="1837711" h="898117">
                  <a:moveTo>
                    <a:pt x="0" y="0"/>
                  </a:moveTo>
                  <a:lnTo>
                    <a:pt x="1837711" y="0"/>
                  </a:lnTo>
                  <a:lnTo>
                    <a:pt x="1837711" y="898117"/>
                  </a:lnTo>
                  <a:lnTo>
                    <a:pt x="0" y="898117"/>
                  </a:lnTo>
                  <a:close/>
                </a:path>
              </a:pathLst>
            </a:custGeom>
            <a:solidFill>
              <a:srgbClr val="C8102E"/>
            </a:solidFill>
          </p:spPr>
          <p:txBody>
            <a:bodyPr/>
            <a:lstStyle/>
            <a:p>
              <a:endParaRPr lang="en-US"/>
            </a:p>
          </p:txBody>
        </p:sp>
        <p:sp>
          <p:nvSpPr>
            <p:cNvPr id="7" name="TextBox 7"/>
            <p:cNvSpPr txBox="1"/>
            <p:nvPr/>
          </p:nvSpPr>
          <p:spPr>
            <a:xfrm>
              <a:off x="0" y="-38100"/>
              <a:ext cx="1837711" cy="936217"/>
            </a:xfrm>
            <a:prstGeom prst="rect">
              <a:avLst/>
            </a:prstGeom>
          </p:spPr>
          <p:txBody>
            <a:bodyPr lIns="50800" tIns="50800" rIns="50800" bIns="50800" rtlCol="0" anchor="ctr"/>
            <a:lstStyle/>
            <a:p>
              <a:pPr algn="ctr">
                <a:lnSpc>
                  <a:spcPts val="2659"/>
                </a:lnSpc>
              </a:pPr>
              <a:endParaRPr/>
            </a:p>
          </p:txBody>
        </p:sp>
      </p:grpSp>
      <p:sp>
        <p:nvSpPr>
          <p:cNvPr id="8" name="TextBox 8"/>
          <p:cNvSpPr txBox="1"/>
          <p:nvPr/>
        </p:nvSpPr>
        <p:spPr>
          <a:xfrm>
            <a:off x="2463174" y="7185477"/>
            <a:ext cx="6384093" cy="353059"/>
          </a:xfrm>
          <a:prstGeom prst="rect">
            <a:avLst/>
          </a:prstGeom>
        </p:spPr>
        <p:txBody>
          <a:bodyPr lIns="0" tIns="0" rIns="0" bIns="0" rtlCol="0" anchor="t">
            <a:spAutoFit/>
          </a:bodyPr>
          <a:lstStyle/>
          <a:p>
            <a:pPr algn="ctr">
              <a:lnSpc>
                <a:spcPts val="2920"/>
              </a:lnSpc>
            </a:pPr>
            <a:endParaRPr/>
          </a:p>
        </p:txBody>
      </p:sp>
      <p:sp>
        <p:nvSpPr>
          <p:cNvPr id="9" name="TextBox 9"/>
          <p:cNvSpPr txBox="1"/>
          <p:nvPr/>
        </p:nvSpPr>
        <p:spPr>
          <a:xfrm>
            <a:off x="2585789" y="6713208"/>
            <a:ext cx="6138864" cy="2488692"/>
          </a:xfrm>
          <a:prstGeom prst="rect">
            <a:avLst/>
          </a:prstGeom>
        </p:spPr>
        <p:txBody>
          <a:bodyPr lIns="0" tIns="0" rIns="0" bIns="0" rtlCol="0" anchor="t">
            <a:spAutoFit/>
          </a:bodyPr>
          <a:lstStyle/>
          <a:p>
            <a:pPr algn="l">
              <a:lnSpc>
                <a:spcPts val="6534"/>
              </a:lnSpc>
            </a:pPr>
            <a:r>
              <a:rPr lang="en-US" sz="5400" spc="162">
                <a:solidFill>
                  <a:srgbClr val="F8F1E7"/>
                </a:solidFill>
                <a:latin typeface="Lato"/>
                <a:ea typeface="Lato"/>
                <a:cs typeface="Lato"/>
                <a:sym typeface="Lato"/>
              </a:rPr>
              <a:t>Procurement Policies and Practices</a:t>
            </a:r>
          </a:p>
        </p:txBody>
      </p:sp>
      <p:sp>
        <p:nvSpPr>
          <p:cNvPr id="10" name="Freeform 10"/>
          <p:cNvSpPr/>
          <p:nvPr/>
        </p:nvSpPr>
        <p:spPr>
          <a:xfrm>
            <a:off x="2166441" y="-9525"/>
            <a:ext cx="6977559" cy="6244038"/>
          </a:xfrm>
          <a:custGeom>
            <a:avLst/>
            <a:gdLst/>
            <a:ahLst/>
            <a:cxnLst/>
            <a:rect l="l" t="t" r="r" b="b"/>
            <a:pathLst>
              <a:path w="6977559" h="6244038">
                <a:moveTo>
                  <a:pt x="0" y="0"/>
                </a:moveTo>
                <a:lnTo>
                  <a:pt x="6977559" y="0"/>
                </a:lnTo>
                <a:lnTo>
                  <a:pt x="6977559" y="6244038"/>
                </a:lnTo>
                <a:lnTo>
                  <a:pt x="0" y="6244038"/>
                </a:lnTo>
                <a:lnTo>
                  <a:pt x="0" y="0"/>
                </a:lnTo>
                <a:close/>
              </a:path>
            </a:pathLst>
          </a:custGeom>
          <a:blipFill>
            <a:blip r:embed="rId2"/>
            <a:stretch>
              <a:fillRect l="-7536" r="-10210"/>
            </a:stretch>
          </a:blipFill>
        </p:spPr>
        <p:txBody>
          <a:bodyPr/>
          <a:lstStyle/>
          <a:p>
            <a:endParaRPr lang="en-US"/>
          </a:p>
        </p:txBody>
      </p:sp>
      <p:sp>
        <p:nvSpPr>
          <p:cNvPr id="11" name="AutoShape 11"/>
          <p:cNvSpPr/>
          <p:nvPr/>
        </p:nvSpPr>
        <p:spPr>
          <a:xfrm>
            <a:off x="8360013" y="1940146"/>
            <a:ext cx="1567974" cy="455186"/>
          </a:xfrm>
          <a:prstGeom prst="rect">
            <a:avLst/>
          </a:prstGeom>
          <a:solidFill>
            <a:srgbClr val="C8102E">
              <a:alpha val="89804"/>
            </a:srgbClr>
          </a:solidFill>
        </p:spPr>
        <p:txBody>
          <a:bodyPr/>
          <a:lstStyle/>
          <a:p>
            <a:endParaRPr lang="en-US"/>
          </a:p>
        </p:txBody>
      </p:sp>
      <p:sp>
        <p:nvSpPr>
          <p:cNvPr id="12" name="TextBox 12"/>
          <p:cNvSpPr txBox="1"/>
          <p:nvPr/>
        </p:nvSpPr>
        <p:spPr>
          <a:xfrm>
            <a:off x="10317333" y="942975"/>
            <a:ext cx="6616938" cy="507200"/>
          </a:xfrm>
          <a:prstGeom prst="rect">
            <a:avLst/>
          </a:prstGeom>
        </p:spPr>
        <p:txBody>
          <a:bodyPr lIns="0" tIns="0" rIns="0" bIns="0" rtlCol="0" anchor="t">
            <a:spAutoFit/>
          </a:bodyPr>
          <a:lstStyle/>
          <a:p>
            <a:pPr algn="l">
              <a:lnSpc>
                <a:spcPts val="4106"/>
              </a:lnSpc>
            </a:pPr>
            <a:r>
              <a:rPr lang="en-US" sz="2812" spc="281">
                <a:solidFill>
                  <a:srgbClr val="C8102E"/>
                </a:solidFill>
                <a:latin typeface="Lato"/>
                <a:ea typeface="Lato"/>
                <a:cs typeface="Lato"/>
                <a:sym typeface="Lato"/>
              </a:rPr>
              <a:t>PROCUREMENT</a:t>
            </a:r>
          </a:p>
        </p:txBody>
      </p:sp>
      <p:sp>
        <p:nvSpPr>
          <p:cNvPr id="13" name="TextBox 13"/>
          <p:cNvSpPr txBox="1"/>
          <p:nvPr/>
        </p:nvSpPr>
        <p:spPr>
          <a:xfrm>
            <a:off x="10317333" y="1882996"/>
            <a:ext cx="6941967" cy="5915025"/>
          </a:xfrm>
          <a:prstGeom prst="rect">
            <a:avLst/>
          </a:prstGeom>
        </p:spPr>
        <p:txBody>
          <a:bodyPr lIns="0" tIns="0" rIns="0" bIns="0" rtlCol="0" anchor="t">
            <a:spAutoFit/>
          </a:bodyPr>
          <a:lstStyle/>
          <a:p>
            <a:pPr algn="l">
              <a:lnSpc>
                <a:spcPts val="2999"/>
              </a:lnSpc>
            </a:pPr>
            <a:r>
              <a:rPr lang="en-US" sz="1999">
                <a:solidFill>
                  <a:srgbClr val="000000"/>
                </a:solidFill>
                <a:latin typeface="Lato"/>
                <a:ea typeface="Lato"/>
                <a:cs typeface="Lato"/>
                <a:sym typeface="Lato"/>
              </a:rPr>
              <a:t>1978: Minority Business Enterprises Program established to address exclusion from contracting opportunities with 10% set-aside requirement</a:t>
            </a:r>
          </a:p>
          <a:p>
            <a:pPr algn="l">
              <a:lnSpc>
                <a:spcPts val="2399"/>
              </a:lnSpc>
            </a:pPr>
            <a:endParaRPr lang="en-US" sz="1999">
              <a:solidFill>
                <a:srgbClr val="000000"/>
              </a:solidFill>
              <a:latin typeface="Lato"/>
              <a:ea typeface="Lato"/>
              <a:cs typeface="Lato"/>
              <a:sym typeface="Lato"/>
            </a:endParaRPr>
          </a:p>
          <a:p>
            <a:pPr algn="l">
              <a:lnSpc>
                <a:spcPts val="2999"/>
              </a:lnSpc>
            </a:pPr>
            <a:r>
              <a:rPr lang="en-US" sz="1999">
                <a:solidFill>
                  <a:srgbClr val="000000"/>
                </a:solidFill>
                <a:latin typeface="Lato"/>
                <a:ea typeface="Lato"/>
                <a:cs typeface="Lato"/>
                <a:sym typeface="Lato"/>
              </a:rPr>
              <a:t>1987: 15% set-aside requirement; Women-owned businesses included with 5% requirement</a:t>
            </a:r>
          </a:p>
          <a:p>
            <a:pPr algn="l">
              <a:lnSpc>
                <a:spcPts val="2399"/>
              </a:lnSpc>
            </a:pPr>
            <a:endParaRPr lang="en-US" sz="1999">
              <a:solidFill>
                <a:srgbClr val="000000"/>
              </a:solidFill>
              <a:latin typeface="Lato"/>
              <a:ea typeface="Lato"/>
              <a:cs typeface="Lato"/>
              <a:sym typeface="Lato"/>
            </a:endParaRPr>
          </a:p>
          <a:p>
            <a:pPr algn="l">
              <a:lnSpc>
                <a:spcPts val="2999"/>
              </a:lnSpc>
            </a:pPr>
            <a:r>
              <a:rPr lang="en-US" sz="1999">
                <a:solidFill>
                  <a:srgbClr val="000000"/>
                </a:solidFill>
                <a:latin typeface="Lato"/>
                <a:ea typeface="Lato"/>
                <a:cs typeface="Lato"/>
                <a:sym typeface="Lato"/>
              </a:rPr>
              <a:t>2003: Targeted program ended in 2003 with shift to race-neutral Small and Local Business Enterprise (SLBE) program</a:t>
            </a:r>
          </a:p>
          <a:p>
            <a:pPr algn="l">
              <a:lnSpc>
                <a:spcPts val="2399"/>
              </a:lnSpc>
            </a:pPr>
            <a:endParaRPr lang="en-US" sz="1999">
              <a:solidFill>
                <a:srgbClr val="000000"/>
              </a:solidFill>
              <a:latin typeface="Lato"/>
              <a:ea typeface="Lato"/>
              <a:cs typeface="Lato"/>
              <a:sym typeface="Lato"/>
            </a:endParaRPr>
          </a:p>
          <a:p>
            <a:pPr algn="l">
              <a:lnSpc>
                <a:spcPts val="2999"/>
              </a:lnSpc>
            </a:pPr>
            <a:r>
              <a:rPr lang="en-US" sz="1999">
                <a:solidFill>
                  <a:srgbClr val="000000"/>
                </a:solidFill>
                <a:latin typeface="Lato"/>
                <a:ea typeface="Lato"/>
                <a:cs typeface="Lato"/>
                <a:sym typeface="Lato"/>
              </a:rPr>
              <a:t>Reduction in percentage of contracts awarded</a:t>
            </a:r>
          </a:p>
          <a:p>
            <a:pPr algn="l">
              <a:lnSpc>
                <a:spcPts val="2399"/>
              </a:lnSpc>
            </a:pPr>
            <a:endParaRPr lang="en-US" sz="1999">
              <a:solidFill>
                <a:srgbClr val="000000"/>
              </a:solidFill>
              <a:latin typeface="Lato"/>
              <a:ea typeface="Lato"/>
              <a:cs typeface="Lato"/>
              <a:sym typeface="Lato"/>
            </a:endParaRPr>
          </a:p>
          <a:p>
            <a:pPr algn="l">
              <a:lnSpc>
                <a:spcPts val="2999"/>
              </a:lnSpc>
            </a:pPr>
            <a:r>
              <a:rPr lang="en-US" sz="1999">
                <a:solidFill>
                  <a:srgbClr val="000000"/>
                </a:solidFill>
                <a:latin typeface="Lato"/>
                <a:ea typeface="Lato"/>
                <a:cs typeface="Lato"/>
                <a:sym typeface="Lato"/>
              </a:rPr>
              <a:t>2017: Ordinance on Equity in City Contracts adopted</a:t>
            </a:r>
          </a:p>
          <a:p>
            <a:pPr algn="l">
              <a:lnSpc>
                <a:spcPts val="2399"/>
              </a:lnSpc>
            </a:pPr>
            <a:endParaRPr lang="en-US" sz="1999">
              <a:solidFill>
                <a:srgbClr val="000000"/>
              </a:solidFill>
              <a:latin typeface="Lato"/>
              <a:ea typeface="Lato"/>
              <a:cs typeface="Lato"/>
              <a:sym typeface="Lato"/>
            </a:endParaRPr>
          </a:p>
          <a:p>
            <a:pPr algn="l">
              <a:lnSpc>
                <a:spcPts val="2999"/>
              </a:lnSpc>
            </a:pPr>
            <a:r>
              <a:rPr lang="en-US" sz="1999">
                <a:solidFill>
                  <a:srgbClr val="000000"/>
                </a:solidFill>
                <a:latin typeface="Lato"/>
                <a:ea typeface="Lato"/>
                <a:cs typeface="Lato"/>
                <a:sym typeface="Lato"/>
              </a:rPr>
              <a:t>2020 study: Continuing underutilization of MBEs</a:t>
            </a:r>
          </a:p>
          <a:p>
            <a:pPr algn="l">
              <a:lnSpc>
                <a:spcPts val="2999"/>
              </a:lnSpc>
            </a:pPr>
            <a:r>
              <a:rPr lang="en-US" sz="1999">
                <a:solidFill>
                  <a:srgbClr val="000000"/>
                </a:solidFill>
                <a:latin typeface="Lato"/>
                <a:ea typeface="Lato"/>
                <a:cs typeface="Lato"/>
                <a:sym typeface="Lato"/>
              </a:rPr>
              <a:t> – about 1.2% of $2.1B city contracts benefitted Black and Latinx-owned companies</a:t>
            </a:r>
          </a:p>
        </p:txBody>
      </p:sp>
    </p:spTree>
  </p:cSld>
  <p:clrMapOvr>
    <a:masterClrMapping/>
  </p:clrMapOvr>
  <p:transition spd="slow">
    <p:push/>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9F5"/>
        </a:solidFill>
        <a:effectLst/>
      </p:bgPr>
    </p:bg>
    <p:spTree>
      <p:nvGrpSpPr>
        <p:cNvPr id="1" name=""/>
        <p:cNvGrpSpPr/>
        <p:nvPr/>
      </p:nvGrpSpPr>
      <p:grpSpPr>
        <a:xfrm>
          <a:off x="0" y="0"/>
          <a:ext cx="0" cy="0"/>
          <a:chOff x="0" y="0"/>
          <a:chExt cx="0" cy="0"/>
        </a:xfrm>
      </p:grpSpPr>
      <p:grpSp>
        <p:nvGrpSpPr>
          <p:cNvPr id="2" name="Group 2"/>
          <p:cNvGrpSpPr/>
          <p:nvPr/>
        </p:nvGrpSpPr>
        <p:grpSpPr>
          <a:xfrm rot="-10800000">
            <a:off x="850305" y="1325784"/>
            <a:ext cx="598170" cy="8124825"/>
            <a:chOff x="0" y="0"/>
            <a:chExt cx="797560" cy="10833100"/>
          </a:xfrm>
        </p:grpSpPr>
        <p:sp>
          <p:nvSpPr>
            <p:cNvPr id="3" name="AutoShape 3"/>
            <p:cNvSpPr/>
            <p:nvPr/>
          </p:nvSpPr>
          <p:spPr>
            <a:xfrm rot="-5400000">
              <a:off x="-426826" y="9766564"/>
              <a:ext cx="2090633" cy="42440"/>
            </a:xfrm>
            <a:prstGeom prst="rect">
              <a:avLst/>
            </a:prstGeom>
            <a:solidFill>
              <a:srgbClr val="C8102E"/>
            </a:solidFill>
          </p:spPr>
          <p:txBody>
            <a:bodyPr/>
            <a:lstStyle/>
            <a:p>
              <a:endParaRPr lang="en-US"/>
            </a:p>
          </p:txBody>
        </p:sp>
        <p:sp>
          <p:nvSpPr>
            <p:cNvPr id="4" name="TextBox 4"/>
            <p:cNvSpPr txBox="1"/>
            <p:nvPr/>
          </p:nvSpPr>
          <p:spPr>
            <a:xfrm rot="5400000">
              <a:off x="-3316972" y="3316972"/>
              <a:ext cx="7460077" cy="826135"/>
            </a:xfrm>
            <a:prstGeom prst="rect">
              <a:avLst/>
            </a:prstGeom>
          </p:spPr>
          <p:txBody>
            <a:bodyPr lIns="0" tIns="0" rIns="0" bIns="0" rtlCol="0" anchor="t">
              <a:spAutoFit/>
            </a:bodyPr>
            <a:lstStyle/>
            <a:p>
              <a:pPr algn="l">
                <a:lnSpc>
                  <a:spcPts val="1679"/>
                </a:lnSpc>
              </a:pPr>
              <a:r>
                <a:rPr lang="en-US" sz="1200" spc="60">
                  <a:solidFill>
                    <a:srgbClr val="A4804A"/>
                  </a:solidFill>
                  <a:latin typeface="Lato"/>
                  <a:ea typeface="Lato"/>
                  <a:cs typeface="Lato"/>
                  <a:sym typeface="Lato"/>
                </a:rPr>
                <a:t>SLAVERY AND ITS LEGACY: BOSTON, 1940-2020</a:t>
              </a:r>
            </a:p>
            <a:p>
              <a:pPr algn="l">
                <a:lnSpc>
                  <a:spcPts val="1679"/>
                </a:lnSpc>
              </a:pPr>
              <a:r>
                <a:rPr lang="en-US" sz="1200" spc="60">
                  <a:solidFill>
                    <a:srgbClr val="A4804A"/>
                  </a:solidFill>
                  <a:latin typeface="Lato"/>
                  <a:ea typeface="Lato"/>
                  <a:cs typeface="Lato"/>
                  <a:sym typeface="Lato"/>
                </a:rPr>
                <a:t>NORTHEASTERN UNIVERSITY</a:t>
              </a:r>
            </a:p>
            <a:p>
              <a:pPr algn="l">
                <a:lnSpc>
                  <a:spcPts val="1679"/>
                </a:lnSpc>
              </a:pPr>
              <a:endParaRPr lang="en-US" sz="1200" spc="60">
                <a:solidFill>
                  <a:srgbClr val="A4804A"/>
                </a:solidFill>
                <a:latin typeface="Lato"/>
                <a:ea typeface="Lato"/>
                <a:cs typeface="Lato"/>
                <a:sym typeface="Lato"/>
              </a:endParaRPr>
            </a:p>
          </p:txBody>
        </p:sp>
      </p:grpSp>
      <p:sp>
        <p:nvSpPr>
          <p:cNvPr id="5" name="TextBox 5"/>
          <p:cNvSpPr txBox="1"/>
          <p:nvPr/>
        </p:nvSpPr>
        <p:spPr>
          <a:xfrm>
            <a:off x="2463174" y="7185477"/>
            <a:ext cx="6384093" cy="353059"/>
          </a:xfrm>
          <a:prstGeom prst="rect">
            <a:avLst/>
          </a:prstGeom>
        </p:spPr>
        <p:txBody>
          <a:bodyPr lIns="0" tIns="0" rIns="0" bIns="0" rtlCol="0" anchor="t">
            <a:spAutoFit/>
          </a:bodyPr>
          <a:lstStyle/>
          <a:p>
            <a:pPr algn="ctr">
              <a:lnSpc>
                <a:spcPts val="2920"/>
              </a:lnSpc>
            </a:pPr>
            <a:endParaRPr/>
          </a:p>
        </p:txBody>
      </p:sp>
      <p:grpSp>
        <p:nvGrpSpPr>
          <p:cNvPr id="6" name="Group 6"/>
          <p:cNvGrpSpPr/>
          <p:nvPr/>
        </p:nvGrpSpPr>
        <p:grpSpPr>
          <a:xfrm>
            <a:off x="2166441" y="5881687"/>
            <a:ext cx="6558211" cy="3414713"/>
            <a:chOff x="0" y="0"/>
            <a:chExt cx="8744282" cy="4552950"/>
          </a:xfrm>
        </p:grpSpPr>
        <p:grpSp>
          <p:nvGrpSpPr>
            <p:cNvPr id="7" name="Group 7"/>
            <p:cNvGrpSpPr/>
            <p:nvPr/>
          </p:nvGrpSpPr>
          <p:grpSpPr>
            <a:xfrm>
              <a:off x="0" y="0"/>
              <a:ext cx="8744282" cy="4552950"/>
              <a:chOff x="0" y="0"/>
              <a:chExt cx="1727266" cy="899348"/>
            </a:xfrm>
          </p:grpSpPr>
          <p:sp>
            <p:nvSpPr>
              <p:cNvPr id="8" name="Freeform 8"/>
              <p:cNvSpPr/>
              <p:nvPr/>
            </p:nvSpPr>
            <p:spPr>
              <a:xfrm>
                <a:off x="0" y="0"/>
                <a:ext cx="1727265" cy="899348"/>
              </a:xfrm>
              <a:custGeom>
                <a:avLst/>
                <a:gdLst/>
                <a:ahLst/>
                <a:cxnLst/>
                <a:rect l="l" t="t" r="r" b="b"/>
                <a:pathLst>
                  <a:path w="1727265" h="899348">
                    <a:moveTo>
                      <a:pt x="0" y="0"/>
                    </a:moveTo>
                    <a:lnTo>
                      <a:pt x="1727265" y="0"/>
                    </a:lnTo>
                    <a:lnTo>
                      <a:pt x="1727265" y="899348"/>
                    </a:lnTo>
                    <a:lnTo>
                      <a:pt x="0" y="899348"/>
                    </a:lnTo>
                    <a:close/>
                  </a:path>
                </a:pathLst>
              </a:custGeom>
              <a:solidFill>
                <a:srgbClr val="C8102E"/>
              </a:solidFill>
            </p:spPr>
            <p:txBody>
              <a:bodyPr/>
              <a:lstStyle/>
              <a:p>
                <a:endParaRPr lang="en-US"/>
              </a:p>
            </p:txBody>
          </p:sp>
          <p:sp>
            <p:nvSpPr>
              <p:cNvPr id="9" name="TextBox 9"/>
              <p:cNvSpPr txBox="1"/>
              <p:nvPr/>
            </p:nvSpPr>
            <p:spPr>
              <a:xfrm>
                <a:off x="0" y="-38100"/>
                <a:ext cx="1727266" cy="937448"/>
              </a:xfrm>
              <a:prstGeom prst="rect">
                <a:avLst/>
              </a:prstGeom>
            </p:spPr>
            <p:txBody>
              <a:bodyPr lIns="50800" tIns="50800" rIns="50800" bIns="50800" rtlCol="0" anchor="ctr"/>
              <a:lstStyle/>
              <a:p>
                <a:pPr algn="ctr">
                  <a:lnSpc>
                    <a:spcPts val="2659"/>
                  </a:lnSpc>
                </a:pPr>
                <a:endParaRPr/>
              </a:p>
            </p:txBody>
          </p:sp>
        </p:grpSp>
        <p:sp>
          <p:nvSpPr>
            <p:cNvPr id="10" name="TextBox 10"/>
            <p:cNvSpPr txBox="1"/>
            <p:nvPr/>
          </p:nvSpPr>
          <p:spPr>
            <a:xfrm>
              <a:off x="559130" y="497191"/>
              <a:ext cx="8185152" cy="1105281"/>
            </a:xfrm>
            <a:prstGeom prst="rect">
              <a:avLst/>
            </a:prstGeom>
          </p:spPr>
          <p:txBody>
            <a:bodyPr lIns="0" tIns="0" rIns="0" bIns="0" rtlCol="0" anchor="t">
              <a:spAutoFit/>
            </a:bodyPr>
            <a:lstStyle/>
            <a:p>
              <a:pPr algn="l">
                <a:lnSpc>
                  <a:spcPts val="6534"/>
                </a:lnSpc>
              </a:pPr>
              <a:r>
                <a:rPr lang="en-US" sz="5400" spc="162">
                  <a:solidFill>
                    <a:srgbClr val="F8F1E7"/>
                  </a:solidFill>
                  <a:latin typeface="Lato"/>
                  <a:ea typeface="Lato"/>
                  <a:cs typeface="Lato"/>
                  <a:sym typeface="Lato"/>
                </a:rPr>
                <a:t>The Harms</a:t>
              </a:r>
            </a:p>
          </p:txBody>
        </p:sp>
      </p:grpSp>
      <p:sp>
        <p:nvSpPr>
          <p:cNvPr id="11" name="Freeform 11"/>
          <p:cNvSpPr/>
          <p:nvPr/>
        </p:nvSpPr>
        <p:spPr>
          <a:xfrm>
            <a:off x="2166441" y="19050"/>
            <a:ext cx="6558211" cy="5665470"/>
          </a:xfrm>
          <a:custGeom>
            <a:avLst/>
            <a:gdLst/>
            <a:ahLst/>
            <a:cxnLst/>
            <a:rect l="l" t="t" r="r" b="b"/>
            <a:pathLst>
              <a:path w="6558211" h="5665470">
                <a:moveTo>
                  <a:pt x="0" y="0"/>
                </a:moveTo>
                <a:lnTo>
                  <a:pt x="6558212" y="0"/>
                </a:lnTo>
                <a:lnTo>
                  <a:pt x="6558212" y="5665470"/>
                </a:lnTo>
                <a:lnTo>
                  <a:pt x="0" y="5665470"/>
                </a:lnTo>
                <a:lnTo>
                  <a:pt x="0" y="0"/>
                </a:lnTo>
                <a:close/>
              </a:path>
            </a:pathLst>
          </a:custGeom>
          <a:blipFill>
            <a:blip r:embed="rId2"/>
            <a:stretch>
              <a:fillRect l="-6283" t="-5301" r="-28130" b="-4181"/>
            </a:stretch>
          </a:blipFill>
        </p:spPr>
        <p:txBody>
          <a:bodyPr/>
          <a:lstStyle/>
          <a:p>
            <a:endParaRPr lang="en-US"/>
          </a:p>
        </p:txBody>
      </p:sp>
      <p:sp>
        <p:nvSpPr>
          <p:cNvPr id="12" name="AutoShape 12"/>
          <p:cNvSpPr/>
          <p:nvPr/>
        </p:nvSpPr>
        <p:spPr>
          <a:xfrm>
            <a:off x="7633176" y="1763934"/>
            <a:ext cx="1567974" cy="455186"/>
          </a:xfrm>
          <a:prstGeom prst="rect">
            <a:avLst/>
          </a:prstGeom>
          <a:solidFill>
            <a:srgbClr val="C8102E">
              <a:alpha val="89804"/>
            </a:srgbClr>
          </a:solidFill>
        </p:spPr>
        <p:txBody>
          <a:bodyPr/>
          <a:lstStyle/>
          <a:p>
            <a:endParaRPr lang="en-US"/>
          </a:p>
        </p:txBody>
      </p:sp>
      <p:sp>
        <p:nvSpPr>
          <p:cNvPr id="13" name="TextBox 13"/>
          <p:cNvSpPr txBox="1"/>
          <p:nvPr/>
        </p:nvSpPr>
        <p:spPr>
          <a:xfrm>
            <a:off x="9746915" y="942975"/>
            <a:ext cx="6616938" cy="507200"/>
          </a:xfrm>
          <a:prstGeom prst="rect">
            <a:avLst/>
          </a:prstGeom>
        </p:spPr>
        <p:txBody>
          <a:bodyPr lIns="0" tIns="0" rIns="0" bIns="0" rtlCol="0" anchor="t">
            <a:spAutoFit/>
          </a:bodyPr>
          <a:lstStyle/>
          <a:p>
            <a:pPr algn="l">
              <a:lnSpc>
                <a:spcPts val="4106"/>
              </a:lnSpc>
            </a:pPr>
            <a:r>
              <a:rPr lang="en-US" sz="2812" spc="281">
                <a:solidFill>
                  <a:srgbClr val="C8102E"/>
                </a:solidFill>
                <a:latin typeface="Lato"/>
                <a:ea typeface="Lato"/>
                <a:cs typeface="Lato"/>
                <a:sym typeface="Lato"/>
              </a:rPr>
              <a:t>THE HARMS</a:t>
            </a:r>
          </a:p>
        </p:txBody>
      </p:sp>
      <p:sp>
        <p:nvSpPr>
          <p:cNvPr id="14" name="TextBox 14"/>
          <p:cNvSpPr txBox="1"/>
          <p:nvPr/>
        </p:nvSpPr>
        <p:spPr>
          <a:xfrm>
            <a:off x="9746915" y="1706784"/>
            <a:ext cx="7750660" cy="7734300"/>
          </a:xfrm>
          <a:prstGeom prst="rect">
            <a:avLst/>
          </a:prstGeom>
        </p:spPr>
        <p:txBody>
          <a:bodyPr lIns="0" tIns="0" rIns="0" bIns="0" rtlCol="0" anchor="t">
            <a:spAutoFit/>
          </a:bodyPr>
          <a:lstStyle/>
          <a:p>
            <a:pPr algn="l">
              <a:lnSpc>
                <a:spcPts val="2999"/>
              </a:lnSpc>
            </a:pPr>
            <a:r>
              <a:rPr lang="en-US" sz="1999">
                <a:solidFill>
                  <a:srgbClr val="000000"/>
                </a:solidFill>
                <a:latin typeface="Lato"/>
                <a:ea typeface="Lato"/>
                <a:cs typeface="Lato"/>
                <a:sym typeface="Lato"/>
              </a:rPr>
              <a:t>Housing Disparities and Residential Segregation</a:t>
            </a:r>
          </a:p>
          <a:p>
            <a:pPr algn="l">
              <a:lnSpc>
                <a:spcPts val="2100"/>
              </a:lnSpc>
            </a:pPr>
            <a:endParaRPr lang="en-US" sz="1999">
              <a:solidFill>
                <a:srgbClr val="000000"/>
              </a:solidFill>
              <a:latin typeface="Lato"/>
              <a:ea typeface="Lato"/>
              <a:cs typeface="Lato"/>
              <a:sym typeface="Lato"/>
            </a:endParaRPr>
          </a:p>
          <a:p>
            <a:pPr algn="l">
              <a:lnSpc>
                <a:spcPts val="2999"/>
              </a:lnSpc>
            </a:pPr>
            <a:r>
              <a:rPr lang="en-US" sz="1999">
                <a:solidFill>
                  <a:srgbClr val="000000"/>
                </a:solidFill>
                <a:latin typeface="Lato"/>
                <a:ea typeface="Lato"/>
                <a:cs typeface="Lato"/>
                <a:sym typeface="Lato"/>
              </a:rPr>
              <a:t>Inequities in Educational Opportunities</a:t>
            </a:r>
          </a:p>
          <a:p>
            <a:pPr marL="431797" lvl="1" indent="-215899" algn="l">
              <a:lnSpc>
                <a:spcPts val="2999"/>
              </a:lnSpc>
              <a:buFont typeface="Arial"/>
              <a:buChar char="•"/>
            </a:pPr>
            <a:r>
              <a:rPr lang="en-US" sz="1999">
                <a:solidFill>
                  <a:srgbClr val="000000"/>
                </a:solidFill>
                <a:latin typeface="Lato"/>
                <a:ea typeface="Lato"/>
                <a:cs typeface="Lato"/>
                <a:sym typeface="Lato"/>
              </a:rPr>
              <a:t>Ongoing segregation</a:t>
            </a:r>
          </a:p>
          <a:p>
            <a:pPr marL="431797" lvl="1" indent="-215899" algn="l">
              <a:lnSpc>
                <a:spcPts val="2999"/>
              </a:lnSpc>
              <a:buFont typeface="Arial"/>
              <a:buChar char="•"/>
            </a:pPr>
            <a:r>
              <a:rPr lang="en-US" sz="1999">
                <a:solidFill>
                  <a:srgbClr val="000000"/>
                </a:solidFill>
                <a:latin typeface="Lato"/>
                <a:ea typeface="Lato"/>
                <a:cs typeface="Lato"/>
                <a:sym typeface="Lato"/>
              </a:rPr>
              <a:t>Disparities in School performance and access to higher education</a:t>
            </a:r>
          </a:p>
          <a:p>
            <a:pPr marL="431797" lvl="1" indent="-215899" algn="l">
              <a:lnSpc>
                <a:spcPts val="2999"/>
              </a:lnSpc>
              <a:buFont typeface="Arial"/>
              <a:buChar char="•"/>
            </a:pPr>
            <a:r>
              <a:rPr lang="en-US" sz="1999">
                <a:solidFill>
                  <a:srgbClr val="000000"/>
                </a:solidFill>
                <a:latin typeface="Lato"/>
                <a:ea typeface="Lato"/>
                <a:cs typeface="Lato"/>
                <a:sym typeface="Lato"/>
              </a:rPr>
              <a:t>Exposure to criminal legal system </a:t>
            </a:r>
          </a:p>
          <a:p>
            <a:pPr algn="l">
              <a:lnSpc>
                <a:spcPts val="2100"/>
              </a:lnSpc>
            </a:pPr>
            <a:endParaRPr lang="en-US" sz="1999">
              <a:solidFill>
                <a:srgbClr val="000000"/>
              </a:solidFill>
              <a:latin typeface="Lato"/>
              <a:ea typeface="Lato"/>
              <a:cs typeface="Lato"/>
              <a:sym typeface="Lato"/>
            </a:endParaRPr>
          </a:p>
          <a:p>
            <a:pPr algn="l">
              <a:lnSpc>
                <a:spcPts val="2999"/>
              </a:lnSpc>
            </a:pPr>
            <a:r>
              <a:rPr lang="en-US" sz="1999">
                <a:solidFill>
                  <a:srgbClr val="000000"/>
                </a:solidFill>
                <a:latin typeface="Lato"/>
                <a:ea typeface="Lato"/>
                <a:cs typeface="Lato"/>
                <a:sym typeface="Lato"/>
              </a:rPr>
              <a:t>Criminal Legal System</a:t>
            </a:r>
          </a:p>
          <a:p>
            <a:pPr marL="431797" lvl="1" indent="-215899" algn="l">
              <a:lnSpc>
                <a:spcPts val="2999"/>
              </a:lnSpc>
              <a:buFont typeface="Arial"/>
              <a:buChar char="•"/>
            </a:pPr>
            <a:r>
              <a:rPr lang="en-US" sz="1999">
                <a:solidFill>
                  <a:srgbClr val="000000"/>
                </a:solidFill>
                <a:latin typeface="Lato"/>
                <a:ea typeface="Lato"/>
                <a:cs typeface="Lato"/>
                <a:sym typeface="Lato"/>
              </a:rPr>
              <a:t>Over-criminalization and Over-Policing</a:t>
            </a:r>
          </a:p>
          <a:p>
            <a:pPr marL="431797" lvl="1" indent="-215899" algn="l">
              <a:lnSpc>
                <a:spcPts val="2999"/>
              </a:lnSpc>
              <a:buFont typeface="Arial"/>
              <a:buChar char="•"/>
            </a:pPr>
            <a:r>
              <a:rPr lang="en-US" sz="1999">
                <a:solidFill>
                  <a:srgbClr val="000000"/>
                </a:solidFill>
                <a:latin typeface="Lato"/>
                <a:ea typeface="Lato"/>
                <a:cs typeface="Lato"/>
                <a:sym typeface="Lato"/>
              </a:rPr>
              <a:t>Disproportionate Imprisonment</a:t>
            </a:r>
          </a:p>
          <a:p>
            <a:pPr marL="431797" lvl="1" indent="-215899" algn="l">
              <a:lnSpc>
                <a:spcPts val="2999"/>
              </a:lnSpc>
              <a:buFont typeface="Arial"/>
              <a:buChar char="•"/>
            </a:pPr>
            <a:r>
              <a:rPr lang="en-US" sz="1999">
                <a:solidFill>
                  <a:srgbClr val="000000"/>
                </a:solidFill>
                <a:latin typeface="Lato"/>
                <a:ea typeface="Lato"/>
                <a:cs typeface="Lato"/>
                <a:sym typeface="Lato"/>
              </a:rPr>
              <a:t>Impact on incarcerated persons and families</a:t>
            </a:r>
          </a:p>
          <a:p>
            <a:pPr algn="l">
              <a:lnSpc>
                <a:spcPts val="2100"/>
              </a:lnSpc>
            </a:pPr>
            <a:endParaRPr lang="en-US" sz="1999">
              <a:solidFill>
                <a:srgbClr val="000000"/>
              </a:solidFill>
              <a:latin typeface="Lato"/>
              <a:ea typeface="Lato"/>
              <a:cs typeface="Lato"/>
              <a:sym typeface="Lato"/>
            </a:endParaRPr>
          </a:p>
          <a:p>
            <a:pPr algn="l">
              <a:lnSpc>
                <a:spcPts val="2999"/>
              </a:lnSpc>
            </a:pPr>
            <a:r>
              <a:rPr lang="en-US" sz="1999">
                <a:solidFill>
                  <a:srgbClr val="000000"/>
                </a:solidFill>
                <a:latin typeface="Lato"/>
                <a:ea typeface="Lato"/>
                <a:cs typeface="Lato"/>
                <a:sym typeface="Lato"/>
              </a:rPr>
              <a:t>Economic Impacts</a:t>
            </a:r>
          </a:p>
          <a:p>
            <a:pPr marL="431797" lvl="1" indent="-215899" algn="l">
              <a:lnSpc>
                <a:spcPts val="2999"/>
              </a:lnSpc>
              <a:buFont typeface="Arial"/>
              <a:buChar char="•"/>
            </a:pPr>
            <a:r>
              <a:rPr lang="en-US" sz="1999">
                <a:solidFill>
                  <a:srgbClr val="000000"/>
                </a:solidFill>
                <a:latin typeface="Lato"/>
                <a:ea typeface="Lato"/>
                <a:cs typeface="Lato"/>
                <a:sym typeface="Lato"/>
              </a:rPr>
              <a:t>Wealth Inequality</a:t>
            </a:r>
          </a:p>
          <a:p>
            <a:pPr marL="431797" lvl="1" indent="-215899" algn="l">
              <a:lnSpc>
                <a:spcPts val="2999"/>
              </a:lnSpc>
              <a:buFont typeface="Arial"/>
              <a:buChar char="•"/>
            </a:pPr>
            <a:r>
              <a:rPr lang="en-US" sz="1999">
                <a:solidFill>
                  <a:srgbClr val="000000"/>
                </a:solidFill>
                <a:latin typeface="Lato"/>
                <a:ea typeface="Lato"/>
                <a:cs typeface="Lato"/>
                <a:sym typeface="Lato"/>
              </a:rPr>
              <a:t>Diminished Employment Opportunities</a:t>
            </a:r>
          </a:p>
          <a:p>
            <a:pPr marL="431797" lvl="1" indent="-215899" algn="l">
              <a:lnSpc>
                <a:spcPts val="2999"/>
              </a:lnSpc>
              <a:buFont typeface="Arial"/>
              <a:buChar char="•"/>
            </a:pPr>
            <a:r>
              <a:rPr lang="en-US" sz="1999">
                <a:solidFill>
                  <a:srgbClr val="000000"/>
                </a:solidFill>
                <a:latin typeface="Lato"/>
                <a:ea typeface="Lato"/>
                <a:cs typeface="Lato"/>
                <a:sym typeface="Lato"/>
              </a:rPr>
              <a:t>Long-term income disparities</a:t>
            </a:r>
          </a:p>
          <a:p>
            <a:pPr algn="l">
              <a:lnSpc>
                <a:spcPts val="2100"/>
              </a:lnSpc>
            </a:pPr>
            <a:endParaRPr lang="en-US" sz="1999">
              <a:solidFill>
                <a:srgbClr val="000000"/>
              </a:solidFill>
              <a:latin typeface="Lato"/>
              <a:ea typeface="Lato"/>
              <a:cs typeface="Lato"/>
              <a:sym typeface="Lato"/>
            </a:endParaRPr>
          </a:p>
          <a:p>
            <a:pPr algn="l">
              <a:lnSpc>
                <a:spcPts val="2999"/>
              </a:lnSpc>
            </a:pPr>
            <a:r>
              <a:rPr lang="en-US" sz="1999">
                <a:solidFill>
                  <a:srgbClr val="000000"/>
                </a:solidFill>
                <a:latin typeface="Lato"/>
                <a:ea typeface="Lato"/>
                <a:cs typeface="Lato"/>
                <a:sym typeface="Lato"/>
              </a:rPr>
              <a:t>Health Inequities</a:t>
            </a:r>
          </a:p>
          <a:p>
            <a:pPr marL="431797" lvl="1" indent="-215899" algn="l">
              <a:lnSpc>
                <a:spcPts val="2999"/>
              </a:lnSpc>
              <a:buFont typeface="Arial"/>
              <a:buChar char="•"/>
            </a:pPr>
            <a:r>
              <a:rPr lang="en-US" sz="1999">
                <a:solidFill>
                  <a:srgbClr val="000000"/>
                </a:solidFill>
                <a:latin typeface="Lato"/>
                <a:ea typeface="Lato"/>
                <a:cs typeface="Lato"/>
                <a:sym typeface="Lato"/>
              </a:rPr>
              <a:t>Physical and mental disparities</a:t>
            </a:r>
          </a:p>
          <a:p>
            <a:pPr marL="431797" lvl="1" indent="-215899" algn="l">
              <a:lnSpc>
                <a:spcPts val="2999"/>
              </a:lnSpc>
              <a:buFont typeface="Arial"/>
              <a:buChar char="•"/>
            </a:pPr>
            <a:r>
              <a:rPr lang="en-US" sz="1999">
                <a:solidFill>
                  <a:srgbClr val="000000"/>
                </a:solidFill>
                <a:latin typeface="Lato"/>
                <a:ea typeface="Lato"/>
                <a:cs typeface="Lato"/>
                <a:sym typeface="Lato"/>
              </a:rPr>
              <a:t>Reduced life expectancy</a:t>
            </a:r>
          </a:p>
          <a:p>
            <a:pPr marL="431797" lvl="1" indent="-215899" algn="l">
              <a:lnSpc>
                <a:spcPts val="2999"/>
              </a:lnSpc>
              <a:buFont typeface="Arial"/>
              <a:buChar char="•"/>
            </a:pPr>
            <a:r>
              <a:rPr lang="en-US" sz="1999">
                <a:solidFill>
                  <a:srgbClr val="000000"/>
                </a:solidFill>
                <a:latin typeface="Lato"/>
                <a:ea typeface="Lato"/>
                <a:cs typeface="Lato"/>
                <a:sym typeface="Lato"/>
              </a:rPr>
              <a:t>Inadequate access to healthcare and health insurance</a:t>
            </a:r>
          </a:p>
          <a:p>
            <a:pPr marL="431797" lvl="1" indent="-215899" algn="l">
              <a:lnSpc>
                <a:spcPts val="2999"/>
              </a:lnSpc>
              <a:buFont typeface="Arial"/>
              <a:buChar char="•"/>
            </a:pPr>
            <a:r>
              <a:rPr lang="en-US" sz="1999">
                <a:solidFill>
                  <a:srgbClr val="000000"/>
                </a:solidFill>
                <a:latin typeface="Lato"/>
                <a:ea typeface="Lato"/>
                <a:cs typeface="Lato"/>
                <a:sym typeface="Lato"/>
              </a:rPr>
              <a:t>Traumatic and Stress effects of systemic, repeated exclusion</a:t>
            </a:r>
          </a:p>
        </p:txBody>
      </p:sp>
    </p:spTree>
  </p:cSld>
  <p:clrMapOvr>
    <a:masterClrMapping/>
  </p:clrMapOvr>
  <p:transition spd="slow">
    <p:push/>
  </p:transition>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9F5"/>
        </a:solidFill>
        <a:effectLst/>
      </p:bgPr>
    </p:bg>
    <p:spTree>
      <p:nvGrpSpPr>
        <p:cNvPr id="1" name=""/>
        <p:cNvGrpSpPr/>
        <p:nvPr/>
      </p:nvGrpSpPr>
      <p:grpSpPr>
        <a:xfrm>
          <a:off x="0" y="0"/>
          <a:ext cx="0" cy="0"/>
          <a:chOff x="0" y="0"/>
          <a:chExt cx="0" cy="0"/>
        </a:xfrm>
      </p:grpSpPr>
      <p:sp>
        <p:nvSpPr>
          <p:cNvPr id="2" name="AutoShape 2"/>
          <p:cNvSpPr/>
          <p:nvPr/>
        </p:nvSpPr>
        <p:spPr>
          <a:xfrm>
            <a:off x="-279642" y="0"/>
            <a:ext cx="16234391" cy="10287000"/>
          </a:xfrm>
          <a:prstGeom prst="rect">
            <a:avLst/>
          </a:prstGeom>
          <a:solidFill>
            <a:srgbClr val="A4804A">
              <a:alpha val="26667"/>
            </a:srgbClr>
          </a:solidFill>
        </p:spPr>
        <p:txBody>
          <a:bodyPr/>
          <a:lstStyle/>
          <a:p>
            <a:endParaRPr lang="en-US"/>
          </a:p>
        </p:txBody>
      </p:sp>
      <p:sp>
        <p:nvSpPr>
          <p:cNvPr id="3" name="TextBox 3"/>
          <p:cNvSpPr txBox="1"/>
          <p:nvPr/>
        </p:nvSpPr>
        <p:spPr>
          <a:xfrm>
            <a:off x="1028700" y="1012088"/>
            <a:ext cx="7232822" cy="1982470"/>
          </a:xfrm>
          <a:prstGeom prst="rect">
            <a:avLst/>
          </a:prstGeom>
        </p:spPr>
        <p:txBody>
          <a:bodyPr lIns="0" tIns="0" rIns="0" bIns="0" rtlCol="0" anchor="t">
            <a:spAutoFit/>
          </a:bodyPr>
          <a:lstStyle/>
          <a:p>
            <a:pPr algn="l">
              <a:lnSpc>
                <a:spcPts val="7864"/>
              </a:lnSpc>
            </a:pPr>
            <a:r>
              <a:rPr lang="en-US" sz="6500" spc="195">
                <a:solidFill>
                  <a:srgbClr val="C8102E"/>
                </a:solidFill>
                <a:latin typeface="Lato"/>
                <a:ea typeface="Lato"/>
                <a:cs typeface="Lato"/>
                <a:sym typeface="Lato"/>
              </a:rPr>
              <a:t>Literature Review and Bibliography</a:t>
            </a:r>
          </a:p>
        </p:txBody>
      </p:sp>
      <p:grpSp>
        <p:nvGrpSpPr>
          <p:cNvPr id="4" name="Group 4"/>
          <p:cNvGrpSpPr/>
          <p:nvPr/>
        </p:nvGrpSpPr>
        <p:grpSpPr>
          <a:xfrm>
            <a:off x="17259300" y="1028700"/>
            <a:ext cx="598170" cy="8124825"/>
            <a:chOff x="0" y="0"/>
            <a:chExt cx="797560" cy="10833100"/>
          </a:xfrm>
        </p:grpSpPr>
        <p:sp>
          <p:nvSpPr>
            <p:cNvPr id="5" name="AutoShape 5"/>
            <p:cNvSpPr/>
            <p:nvPr/>
          </p:nvSpPr>
          <p:spPr>
            <a:xfrm rot="-5400000">
              <a:off x="-426826" y="9766564"/>
              <a:ext cx="2090633" cy="42440"/>
            </a:xfrm>
            <a:prstGeom prst="rect">
              <a:avLst/>
            </a:prstGeom>
            <a:solidFill>
              <a:srgbClr val="C8102E"/>
            </a:solidFill>
          </p:spPr>
          <p:txBody>
            <a:bodyPr/>
            <a:lstStyle/>
            <a:p>
              <a:endParaRPr lang="en-US"/>
            </a:p>
          </p:txBody>
        </p:sp>
        <p:sp>
          <p:nvSpPr>
            <p:cNvPr id="6" name="TextBox 6"/>
            <p:cNvSpPr txBox="1"/>
            <p:nvPr/>
          </p:nvSpPr>
          <p:spPr>
            <a:xfrm rot="5400000">
              <a:off x="-3316972" y="3316972"/>
              <a:ext cx="7460077" cy="826135"/>
            </a:xfrm>
            <a:prstGeom prst="rect">
              <a:avLst/>
            </a:prstGeom>
          </p:spPr>
          <p:txBody>
            <a:bodyPr lIns="0" tIns="0" rIns="0" bIns="0" rtlCol="0" anchor="t">
              <a:spAutoFit/>
            </a:bodyPr>
            <a:lstStyle/>
            <a:p>
              <a:pPr algn="l">
                <a:lnSpc>
                  <a:spcPts val="1679"/>
                </a:lnSpc>
              </a:pPr>
              <a:r>
                <a:rPr lang="en-US" sz="1200" spc="60">
                  <a:solidFill>
                    <a:srgbClr val="A4804A"/>
                  </a:solidFill>
                  <a:latin typeface="Lato"/>
                  <a:ea typeface="Lato"/>
                  <a:cs typeface="Lato"/>
                  <a:sym typeface="Lato"/>
                </a:rPr>
                <a:t>SLAVERY AND ITS LEGACY: BOSTON, 1940-2020</a:t>
              </a:r>
            </a:p>
            <a:p>
              <a:pPr algn="l">
                <a:lnSpc>
                  <a:spcPts val="1679"/>
                </a:lnSpc>
              </a:pPr>
              <a:r>
                <a:rPr lang="en-US" sz="1200" spc="60">
                  <a:solidFill>
                    <a:srgbClr val="A4804A"/>
                  </a:solidFill>
                  <a:latin typeface="Lato"/>
                  <a:ea typeface="Lato"/>
                  <a:cs typeface="Lato"/>
                  <a:sym typeface="Lato"/>
                </a:rPr>
                <a:t>NORTHEASTERN UNIVERSITY</a:t>
              </a:r>
            </a:p>
            <a:p>
              <a:pPr algn="l">
                <a:lnSpc>
                  <a:spcPts val="1679"/>
                </a:lnSpc>
              </a:pPr>
              <a:endParaRPr lang="en-US" sz="1200" spc="60">
                <a:solidFill>
                  <a:srgbClr val="A4804A"/>
                </a:solidFill>
                <a:latin typeface="Lato"/>
                <a:ea typeface="Lato"/>
                <a:cs typeface="Lato"/>
                <a:sym typeface="Lato"/>
              </a:endParaRPr>
            </a:p>
          </p:txBody>
        </p:sp>
      </p:grpSp>
      <p:sp>
        <p:nvSpPr>
          <p:cNvPr id="7" name="TextBox 7"/>
          <p:cNvSpPr txBox="1"/>
          <p:nvPr/>
        </p:nvSpPr>
        <p:spPr>
          <a:xfrm>
            <a:off x="1028700" y="5662266"/>
            <a:ext cx="9368387" cy="3121800"/>
          </a:xfrm>
          <a:prstGeom prst="rect">
            <a:avLst/>
          </a:prstGeom>
        </p:spPr>
        <p:txBody>
          <a:bodyPr lIns="0" tIns="0" rIns="0" bIns="0" rtlCol="0" anchor="t">
            <a:spAutoFit/>
          </a:bodyPr>
          <a:lstStyle/>
          <a:p>
            <a:pPr marL="503048" lvl="1" indent="-251524" algn="l">
              <a:lnSpc>
                <a:spcPts val="3564"/>
              </a:lnSpc>
              <a:buAutoNum type="arabicPeriod"/>
            </a:pPr>
            <a:r>
              <a:rPr lang="en-US" sz="2330" spc="93">
                <a:solidFill>
                  <a:srgbClr val="000000"/>
                </a:solidFill>
                <a:latin typeface="Lato"/>
                <a:ea typeface="Lato"/>
                <a:cs typeface="Lato"/>
                <a:sym typeface="Lato"/>
              </a:rPr>
              <a:t> Databases, including ProQuest and Westlaw</a:t>
            </a:r>
          </a:p>
          <a:p>
            <a:pPr marL="503048" lvl="1" indent="-251524" algn="l">
              <a:lnSpc>
                <a:spcPts val="3564"/>
              </a:lnSpc>
              <a:buAutoNum type="arabicPeriod"/>
            </a:pPr>
            <a:r>
              <a:rPr lang="en-US" sz="2330" spc="93">
                <a:solidFill>
                  <a:srgbClr val="000000"/>
                </a:solidFill>
                <a:latin typeface="Lato"/>
                <a:ea typeface="Lato"/>
                <a:cs typeface="Lato"/>
                <a:sym typeface="Lato"/>
              </a:rPr>
              <a:t> Primary material, including papers of advocacy organizations, held by the National Archives and Records Administration (NARA) and the Library of Congress (LOC)</a:t>
            </a:r>
          </a:p>
          <a:p>
            <a:pPr marL="503048" lvl="1" indent="-251524" algn="l">
              <a:lnSpc>
                <a:spcPts val="3564"/>
              </a:lnSpc>
              <a:buAutoNum type="arabicPeriod"/>
            </a:pPr>
            <a:r>
              <a:rPr lang="en-US" sz="2330" spc="93">
                <a:solidFill>
                  <a:srgbClr val="000000"/>
                </a:solidFill>
                <a:latin typeface="Lato"/>
                <a:ea typeface="Lato"/>
                <a:cs typeface="Lato"/>
                <a:sym typeface="Lato"/>
              </a:rPr>
              <a:t> Northeastern University’s collections</a:t>
            </a:r>
          </a:p>
          <a:p>
            <a:pPr marL="503048" lvl="1" indent="-251524" algn="l">
              <a:lnSpc>
                <a:spcPts val="3564"/>
              </a:lnSpc>
              <a:buAutoNum type="arabicPeriod"/>
            </a:pPr>
            <a:r>
              <a:rPr lang="en-US" sz="2330" spc="93">
                <a:solidFill>
                  <a:srgbClr val="000000"/>
                </a:solidFill>
                <a:latin typeface="Lato"/>
                <a:ea typeface="Lato"/>
                <a:cs typeface="Lato"/>
                <a:sym typeface="Lato"/>
              </a:rPr>
              <a:t> City of Boston Archives</a:t>
            </a:r>
          </a:p>
          <a:p>
            <a:pPr marL="503048" lvl="1" indent="-251524" algn="l">
              <a:lnSpc>
                <a:spcPts val="3564"/>
              </a:lnSpc>
              <a:buAutoNum type="arabicPeriod"/>
            </a:pPr>
            <a:r>
              <a:rPr lang="en-US" sz="2330" spc="93">
                <a:solidFill>
                  <a:srgbClr val="000000"/>
                </a:solidFill>
                <a:latin typeface="Lato"/>
                <a:ea typeface="Lato"/>
                <a:cs typeface="Lato"/>
                <a:sym typeface="Lato"/>
              </a:rPr>
              <a:t> Newspapers</a:t>
            </a:r>
          </a:p>
        </p:txBody>
      </p:sp>
      <p:sp>
        <p:nvSpPr>
          <p:cNvPr id="8" name="TextBox 8"/>
          <p:cNvSpPr txBox="1"/>
          <p:nvPr/>
        </p:nvSpPr>
        <p:spPr>
          <a:xfrm>
            <a:off x="1028700" y="4796184"/>
            <a:ext cx="2683344" cy="513657"/>
          </a:xfrm>
          <a:prstGeom prst="rect">
            <a:avLst/>
          </a:prstGeom>
        </p:spPr>
        <p:txBody>
          <a:bodyPr lIns="0" tIns="0" rIns="0" bIns="0" rtlCol="0" anchor="t">
            <a:spAutoFit/>
          </a:bodyPr>
          <a:lstStyle/>
          <a:p>
            <a:pPr algn="l">
              <a:lnSpc>
                <a:spcPts val="4242"/>
              </a:lnSpc>
            </a:pPr>
            <a:r>
              <a:rPr lang="en-US" sz="2905" spc="290">
                <a:solidFill>
                  <a:srgbClr val="C8102E"/>
                </a:solidFill>
                <a:latin typeface="Lato"/>
                <a:ea typeface="Lato"/>
                <a:cs typeface="Lato"/>
                <a:sym typeface="Lato"/>
              </a:rPr>
              <a:t>SOURCES</a:t>
            </a:r>
          </a:p>
        </p:txBody>
      </p:sp>
      <p:sp>
        <p:nvSpPr>
          <p:cNvPr id="9" name="TextBox 9"/>
          <p:cNvSpPr txBox="1"/>
          <p:nvPr/>
        </p:nvSpPr>
        <p:spPr>
          <a:xfrm>
            <a:off x="1028700" y="3388827"/>
            <a:ext cx="6456217" cy="772795"/>
          </a:xfrm>
          <a:prstGeom prst="rect">
            <a:avLst/>
          </a:prstGeom>
        </p:spPr>
        <p:txBody>
          <a:bodyPr lIns="0" tIns="0" rIns="0" bIns="0" rtlCol="0" anchor="t">
            <a:spAutoFit/>
          </a:bodyPr>
          <a:lstStyle/>
          <a:p>
            <a:pPr marL="0" lvl="0" indent="0" algn="l">
              <a:lnSpc>
                <a:spcPts val="3079"/>
              </a:lnSpc>
              <a:spcBef>
                <a:spcPct val="0"/>
              </a:spcBef>
            </a:pPr>
            <a:r>
              <a:rPr lang="en-US" sz="2199">
                <a:solidFill>
                  <a:srgbClr val="000000"/>
                </a:solidFill>
                <a:latin typeface="Lato"/>
                <a:ea typeface="Lato"/>
                <a:cs typeface="Lato"/>
                <a:sym typeface="Lato"/>
              </a:rPr>
              <a:t>TO BE MADE AVAILABLE TO THE TASK FORCE IN THE COLLECTION</a:t>
            </a:r>
          </a:p>
        </p:txBody>
      </p:sp>
    </p:spTree>
  </p:cSld>
  <p:clrMapOvr>
    <a:masterClrMapping/>
  </p:clrMapOvr>
  <p:transition spd="slow">
    <p:push/>
  </p:transition>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9F5"/>
        </a:solidFill>
        <a:effectLst/>
      </p:bgPr>
    </p:bg>
    <p:spTree>
      <p:nvGrpSpPr>
        <p:cNvPr id="1" name=""/>
        <p:cNvGrpSpPr/>
        <p:nvPr/>
      </p:nvGrpSpPr>
      <p:grpSpPr>
        <a:xfrm>
          <a:off x="0" y="0"/>
          <a:ext cx="0" cy="0"/>
          <a:chOff x="0" y="0"/>
          <a:chExt cx="0" cy="0"/>
        </a:xfrm>
      </p:grpSpPr>
      <p:sp>
        <p:nvSpPr>
          <p:cNvPr id="2" name="AutoShape 2"/>
          <p:cNvSpPr/>
          <p:nvPr/>
        </p:nvSpPr>
        <p:spPr>
          <a:xfrm>
            <a:off x="996870" y="1420694"/>
            <a:ext cx="16230600" cy="8039078"/>
          </a:xfrm>
          <a:prstGeom prst="rect">
            <a:avLst/>
          </a:prstGeom>
          <a:solidFill>
            <a:srgbClr val="C8102E"/>
          </a:solidFill>
        </p:spPr>
        <p:txBody>
          <a:bodyPr/>
          <a:lstStyle/>
          <a:p>
            <a:endParaRPr lang="en-US"/>
          </a:p>
        </p:txBody>
      </p:sp>
      <p:sp>
        <p:nvSpPr>
          <p:cNvPr id="3" name="TextBox 3"/>
          <p:cNvSpPr txBox="1"/>
          <p:nvPr/>
        </p:nvSpPr>
        <p:spPr>
          <a:xfrm>
            <a:off x="2560679" y="2442794"/>
            <a:ext cx="13166642" cy="3191256"/>
          </a:xfrm>
          <a:prstGeom prst="rect">
            <a:avLst/>
          </a:prstGeom>
        </p:spPr>
        <p:txBody>
          <a:bodyPr lIns="0" tIns="0" rIns="0" bIns="0" rtlCol="0" anchor="t">
            <a:spAutoFit/>
          </a:bodyPr>
          <a:lstStyle/>
          <a:p>
            <a:pPr algn="ctr">
              <a:lnSpc>
                <a:spcPts val="4257"/>
              </a:lnSpc>
            </a:pPr>
            <a:r>
              <a:rPr lang="en-US" sz="3300" spc="99">
                <a:solidFill>
                  <a:srgbClr val="FFFFFF"/>
                </a:solidFill>
                <a:latin typeface="Lato"/>
                <a:ea typeface="Lato"/>
                <a:cs typeface="Lato"/>
                <a:sym typeface="Lato"/>
              </a:rPr>
              <a:t>Our report will focus on three areas: 1) the Boston Public Schools; 2) the Police and Fire departments; and 3) the Boston Housing Authority. We propose to capture the literature on these three sectors to inform the Task Force, and to highlight how power was exercised in the City of Boston to allocate resources, benefiting certain groups and burdening others.</a:t>
            </a:r>
          </a:p>
        </p:txBody>
      </p:sp>
      <p:sp>
        <p:nvSpPr>
          <p:cNvPr id="4" name="TextBox 4"/>
          <p:cNvSpPr txBox="1"/>
          <p:nvPr/>
        </p:nvSpPr>
        <p:spPr>
          <a:xfrm>
            <a:off x="4753280" y="6559785"/>
            <a:ext cx="8781440" cy="529590"/>
          </a:xfrm>
          <a:prstGeom prst="rect">
            <a:avLst/>
          </a:prstGeom>
        </p:spPr>
        <p:txBody>
          <a:bodyPr lIns="0" tIns="0" rIns="0" bIns="0" rtlCol="0" anchor="t">
            <a:spAutoFit/>
          </a:bodyPr>
          <a:lstStyle/>
          <a:p>
            <a:pPr algn="ctr">
              <a:lnSpc>
                <a:spcPts val="4380"/>
              </a:lnSpc>
            </a:pPr>
            <a:r>
              <a:rPr lang="en-US" sz="3000" b="1" spc="300">
                <a:solidFill>
                  <a:srgbClr val="FFFFFF"/>
                </a:solidFill>
                <a:latin typeface="Lato Bold"/>
                <a:ea typeface="Lato Bold"/>
                <a:cs typeface="Lato Bold"/>
                <a:sym typeface="Lato Bold"/>
              </a:rPr>
              <a:t>TO THIS AIM, WE WILL PRODUCE...</a:t>
            </a:r>
          </a:p>
        </p:txBody>
      </p:sp>
      <p:sp>
        <p:nvSpPr>
          <p:cNvPr id="5" name="AutoShape 5"/>
          <p:cNvSpPr/>
          <p:nvPr/>
        </p:nvSpPr>
        <p:spPr>
          <a:xfrm rot="-5400000">
            <a:off x="777417" y="1404779"/>
            <a:ext cx="1567974" cy="31830"/>
          </a:xfrm>
          <a:prstGeom prst="rect">
            <a:avLst/>
          </a:prstGeom>
          <a:solidFill>
            <a:srgbClr val="A4804A"/>
          </a:solidFill>
        </p:spPr>
        <p:txBody>
          <a:bodyPr/>
          <a:lstStyle/>
          <a:p>
            <a:endParaRPr lang="en-US"/>
          </a:p>
        </p:txBody>
      </p:sp>
      <p:grpSp>
        <p:nvGrpSpPr>
          <p:cNvPr id="6" name="Group 6"/>
          <p:cNvGrpSpPr/>
          <p:nvPr/>
        </p:nvGrpSpPr>
        <p:grpSpPr>
          <a:xfrm>
            <a:off x="17259300" y="1028700"/>
            <a:ext cx="598170" cy="8124825"/>
            <a:chOff x="0" y="0"/>
            <a:chExt cx="797560" cy="10833100"/>
          </a:xfrm>
        </p:grpSpPr>
        <p:sp>
          <p:nvSpPr>
            <p:cNvPr id="7" name="AutoShape 7"/>
            <p:cNvSpPr/>
            <p:nvPr/>
          </p:nvSpPr>
          <p:spPr>
            <a:xfrm rot="-5400000">
              <a:off x="-426826" y="9766564"/>
              <a:ext cx="2090633" cy="42440"/>
            </a:xfrm>
            <a:prstGeom prst="rect">
              <a:avLst/>
            </a:prstGeom>
            <a:solidFill>
              <a:srgbClr val="C8102E"/>
            </a:solidFill>
          </p:spPr>
          <p:txBody>
            <a:bodyPr/>
            <a:lstStyle/>
            <a:p>
              <a:endParaRPr lang="en-US"/>
            </a:p>
          </p:txBody>
        </p:sp>
        <p:sp>
          <p:nvSpPr>
            <p:cNvPr id="8" name="TextBox 8"/>
            <p:cNvSpPr txBox="1"/>
            <p:nvPr/>
          </p:nvSpPr>
          <p:spPr>
            <a:xfrm rot="5400000">
              <a:off x="-3316972" y="3316972"/>
              <a:ext cx="7460077" cy="826135"/>
            </a:xfrm>
            <a:prstGeom prst="rect">
              <a:avLst/>
            </a:prstGeom>
          </p:spPr>
          <p:txBody>
            <a:bodyPr lIns="0" tIns="0" rIns="0" bIns="0" rtlCol="0" anchor="t">
              <a:spAutoFit/>
            </a:bodyPr>
            <a:lstStyle/>
            <a:p>
              <a:pPr algn="l">
                <a:lnSpc>
                  <a:spcPts val="1679"/>
                </a:lnSpc>
              </a:pPr>
              <a:r>
                <a:rPr lang="en-US" sz="1200" spc="60">
                  <a:solidFill>
                    <a:srgbClr val="A4804A"/>
                  </a:solidFill>
                  <a:latin typeface="Lato"/>
                  <a:ea typeface="Lato"/>
                  <a:cs typeface="Lato"/>
                  <a:sym typeface="Lato"/>
                </a:rPr>
                <a:t>SLAVERY AND ITS LEGACY: BOSTON, 1940-2020</a:t>
              </a:r>
            </a:p>
            <a:p>
              <a:pPr algn="l">
                <a:lnSpc>
                  <a:spcPts val="1679"/>
                </a:lnSpc>
              </a:pPr>
              <a:r>
                <a:rPr lang="en-US" sz="1200" spc="60">
                  <a:solidFill>
                    <a:srgbClr val="A4804A"/>
                  </a:solidFill>
                  <a:latin typeface="Lato"/>
                  <a:ea typeface="Lato"/>
                  <a:cs typeface="Lato"/>
                  <a:sym typeface="Lato"/>
                </a:rPr>
                <a:t>NORTHEASTERN UNIVERSITY</a:t>
              </a:r>
            </a:p>
            <a:p>
              <a:pPr algn="l">
                <a:lnSpc>
                  <a:spcPts val="1679"/>
                </a:lnSpc>
              </a:pPr>
              <a:endParaRPr lang="en-US" sz="1200" spc="60">
                <a:solidFill>
                  <a:srgbClr val="A4804A"/>
                </a:solidFill>
                <a:latin typeface="Lato"/>
                <a:ea typeface="Lato"/>
                <a:cs typeface="Lato"/>
                <a:sym typeface="Lato"/>
              </a:endParaRPr>
            </a:p>
          </p:txBody>
        </p:sp>
      </p:grpSp>
      <p:sp>
        <p:nvSpPr>
          <p:cNvPr id="9" name="TextBox 9"/>
          <p:cNvSpPr txBox="1"/>
          <p:nvPr/>
        </p:nvSpPr>
        <p:spPr>
          <a:xfrm>
            <a:off x="2189763" y="7443520"/>
            <a:ext cx="13908473" cy="917458"/>
          </a:xfrm>
          <a:prstGeom prst="rect">
            <a:avLst/>
          </a:prstGeom>
        </p:spPr>
        <p:txBody>
          <a:bodyPr lIns="0" tIns="0" rIns="0" bIns="0" rtlCol="0" anchor="t">
            <a:spAutoFit/>
          </a:bodyPr>
          <a:lstStyle/>
          <a:p>
            <a:pPr algn="ctr">
              <a:lnSpc>
                <a:spcPts val="3713"/>
              </a:lnSpc>
            </a:pPr>
            <a:r>
              <a:rPr lang="en-US" sz="2427" spc="97">
                <a:solidFill>
                  <a:srgbClr val="F8F1E7"/>
                </a:solidFill>
                <a:latin typeface="Lato"/>
                <a:ea typeface="Lato"/>
                <a:cs typeface="Lato"/>
                <a:sym typeface="Lato"/>
              </a:rPr>
              <a:t>A NARRATIVE REPORT WITH ACCOMPANYING CHRONOLOGY</a:t>
            </a:r>
          </a:p>
          <a:p>
            <a:pPr algn="ctr">
              <a:lnSpc>
                <a:spcPts val="3713"/>
              </a:lnSpc>
            </a:pPr>
            <a:r>
              <a:rPr lang="en-US" sz="2427" spc="97">
                <a:solidFill>
                  <a:srgbClr val="F8F1E7"/>
                </a:solidFill>
                <a:latin typeface="Lato"/>
                <a:ea typeface="Lato"/>
                <a:cs typeface="Lato"/>
                <a:sym typeface="Lato"/>
              </a:rPr>
              <a:t>A COLLECTION OF RESOURCES</a:t>
            </a:r>
          </a:p>
        </p:txBody>
      </p:sp>
    </p:spTree>
  </p:cSld>
  <p:clrMapOvr>
    <a:masterClrMapping/>
  </p:clrMapOvr>
  <p:transition spd="slow">
    <p:push/>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9F5"/>
        </a:solidFill>
        <a:effectLst/>
      </p:bgPr>
    </p:bg>
    <p:spTree>
      <p:nvGrpSpPr>
        <p:cNvPr id="1" name=""/>
        <p:cNvGrpSpPr/>
        <p:nvPr/>
      </p:nvGrpSpPr>
      <p:grpSpPr>
        <a:xfrm>
          <a:off x="0" y="0"/>
          <a:ext cx="0" cy="0"/>
          <a:chOff x="0" y="0"/>
          <a:chExt cx="0" cy="0"/>
        </a:xfrm>
      </p:grpSpPr>
      <p:grpSp>
        <p:nvGrpSpPr>
          <p:cNvPr id="2" name="Group 2"/>
          <p:cNvGrpSpPr/>
          <p:nvPr/>
        </p:nvGrpSpPr>
        <p:grpSpPr>
          <a:xfrm>
            <a:off x="9562331" y="1028700"/>
            <a:ext cx="6958622" cy="8229600"/>
            <a:chOff x="0" y="0"/>
            <a:chExt cx="1832724" cy="2167467"/>
          </a:xfrm>
        </p:grpSpPr>
        <p:sp>
          <p:nvSpPr>
            <p:cNvPr id="3" name="Freeform 3"/>
            <p:cNvSpPr/>
            <p:nvPr/>
          </p:nvSpPr>
          <p:spPr>
            <a:xfrm>
              <a:off x="0" y="0"/>
              <a:ext cx="1832724" cy="2167467"/>
            </a:xfrm>
            <a:custGeom>
              <a:avLst/>
              <a:gdLst/>
              <a:ahLst/>
              <a:cxnLst/>
              <a:rect l="l" t="t" r="r" b="b"/>
              <a:pathLst>
                <a:path w="1832724" h="2167467">
                  <a:moveTo>
                    <a:pt x="0" y="0"/>
                  </a:moveTo>
                  <a:lnTo>
                    <a:pt x="1832724" y="0"/>
                  </a:lnTo>
                  <a:lnTo>
                    <a:pt x="1832724" y="2167467"/>
                  </a:lnTo>
                  <a:lnTo>
                    <a:pt x="0" y="2167467"/>
                  </a:lnTo>
                  <a:close/>
                </a:path>
              </a:pathLst>
            </a:custGeom>
            <a:solidFill>
              <a:srgbClr val="000000">
                <a:alpha val="0"/>
              </a:srgbClr>
            </a:solidFill>
            <a:ln w="19050" cap="sq">
              <a:solidFill>
                <a:srgbClr val="A4804A"/>
              </a:solidFill>
              <a:prstDash val="solid"/>
              <a:miter/>
            </a:ln>
          </p:spPr>
          <p:txBody>
            <a:bodyPr/>
            <a:lstStyle/>
            <a:p>
              <a:endParaRPr lang="en-US"/>
            </a:p>
          </p:txBody>
        </p:sp>
        <p:sp>
          <p:nvSpPr>
            <p:cNvPr id="4" name="TextBox 4"/>
            <p:cNvSpPr txBox="1"/>
            <p:nvPr/>
          </p:nvSpPr>
          <p:spPr>
            <a:xfrm>
              <a:off x="0" y="-38100"/>
              <a:ext cx="1832724" cy="2205567"/>
            </a:xfrm>
            <a:prstGeom prst="rect">
              <a:avLst/>
            </a:prstGeom>
          </p:spPr>
          <p:txBody>
            <a:bodyPr lIns="50800" tIns="50800" rIns="50800" bIns="50800" rtlCol="0" anchor="ctr"/>
            <a:lstStyle/>
            <a:p>
              <a:pPr algn="ctr">
                <a:lnSpc>
                  <a:spcPts val="2659"/>
                </a:lnSpc>
                <a:spcBef>
                  <a:spcPct val="0"/>
                </a:spcBef>
              </a:pPr>
              <a:endParaRPr/>
            </a:p>
          </p:txBody>
        </p:sp>
      </p:grpSp>
      <p:sp>
        <p:nvSpPr>
          <p:cNvPr id="5" name="AutoShape 5"/>
          <p:cNvSpPr/>
          <p:nvPr/>
        </p:nvSpPr>
        <p:spPr>
          <a:xfrm>
            <a:off x="8778343" y="3119433"/>
            <a:ext cx="1567974" cy="455186"/>
          </a:xfrm>
          <a:prstGeom prst="rect">
            <a:avLst/>
          </a:prstGeom>
          <a:solidFill>
            <a:srgbClr val="C8102E"/>
          </a:solidFill>
        </p:spPr>
        <p:txBody>
          <a:bodyPr/>
          <a:lstStyle/>
          <a:p>
            <a:endParaRPr lang="en-US"/>
          </a:p>
        </p:txBody>
      </p:sp>
      <p:grpSp>
        <p:nvGrpSpPr>
          <p:cNvPr id="6" name="Group 6"/>
          <p:cNvGrpSpPr/>
          <p:nvPr/>
        </p:nvGrpSpPr>
        <p:grpSpPr>
          <a:xfrm>
            <a:off x="17259300" y="1028700"/>
            <a:ext cx="598170" cy="8124825"/>
            <a:chOff x="0" y="0"/>
            <a:chExt cx="797560" cy="10833100"/>
          </a:xfrm>
        </p:grpSpPr>
        <p:sp>
          <p:nvSpPr>
            <p:cNvPr id="7" name="AutoShape 7"/>
            <p:cNvSpPr/>
            <p:nvPr/>
          </p:nvSpPr>
          <p:spPr>
            <a:xfrm rot="-5400000">
              <a:off x="-426826" y="9766564"/>
              <a:ext cx="2090633" cy="42440"/>
            </a:xfrm>
            <a:prstGeom prst="rect">
              <a:avLst/>
            </a:prstGeom>
            <a:solidFill>
              <a:srgbClr val="C8102E"/>
            </a:solidFill>
          </p:spPr>
          <p:txBody>
            <a:bodyPr/>
            <a:lstStyle/>
            <a:p>
              <a:endParaRPr lang="en-US"/>
            </a:p>
          </p:txBody>
        </p:sp>
        <p:sp>
          <p:nvSpPr>
            <p:cNvPr id="8" name="TextBox 8"/>
            <p:cNvSpPr txBox="1"/>
            <p:nvPr/>
          </p:nvSpPr>
          <p:spPr>
            <a:xfrm rot="5400000">
              <a:off x="-3316972" y="3316972"/>
              <a:ext cx="7460077" cy="826135"/>
            </a:xfrm>
            <a:prstGeom prst="rect">
              <a:avLst/>
            </a:prstGeom>
          </p:spPr>
          <p:txBody>
            <a:bodyPr lIns="0" tIns="0" rIns="0" bIns="0" rtlCol="0" anchor="t">
              <a:spAutoFit/>
            </a:bodyPr>
            <a:lstStyle/>
            <a:p>
              <a:pPr algn="l">
                <a:lnSpc>
                  <a:spcPts val="1679"/>
                </a:lnSpc>
              </a:pPr>
              <a:r>
                <a:rPr lang="en-US" sz="1200" spc="60">
                  <a:solidFill>
                    <a:srgbClr val="A4804A"/>
                  </a:solidFill>
                  <a:latin typeface="Lato"/>
                  <a:ea typeface="Lato"/>
                  <a:cs typeface="Lato"/>
                  <a:sym typeface="Lato"/>
                </a:rPr>
                <a:t>SLAVERY AND ITS LEGACY: BOSTON, 1940-2020</a:t>
              </a:r>
            </a:p>
            <a:p>
              <a:pPr algn="l">
                <a:lnSpc>
                  <a:spcPts val="1679"/>
                </a:lnSpc>
              </a:pPr>
              <a:r>
                <a:rPr lang="en-US" sz="1200" spc="60">
                  <a:solidFill>
                    <a:srgbClr val="A4804A"/>
                  </a:solidFill>
                  <a:latin typeface="Lato"/>
                  <a:ea typeface="Lato"/>
                  <a:cs typeface="Lato"/>
                  <a:sym typeface="Lato"/>
                </a:rPr>
                <a:t>NORTHEASTERN UNIVERSITY</a:t>
              </a:r>
            </a:p>
            <a:p>
              <a:pPr algn="l">
                <a:lnSpc>
                  <a:spcPts val="1679"/>
                </a:lnSpc>
              </a:pPr>
              <a:endParaRPr lang="en-US" sz="1200" spc="60">
                <a:solidFill>
                  <a:srgbClr val="A4804A"/>
                </a:solidFill>
                <a:latin typeface="Lato"/>
                <a:ea typeface="Lato"/>
                <a:cs typeface="Lato"/>
                <a:sym typeface="Lato"/>
              </a:endParaRPr>
            </a:p>
          </p:txBody>
        </p:sp>
      </p:grpSp>
      <p:grpSp>
        <p:nvGrpSpPr>
          <p:cNvPr id="9" name="Group 9"/>
          <p:cNvGrpSpPr/>
          <p:nvPr/>
        </p:nvGrpSpPr>
        <p:grpSpPr>
          <a:xfrm>
            <a:off x="11012832" y="1436907"/>
            <a:ext cx="4057620" cy="7289360"/>
            <a:chOff x="0" y="0"/>
            <a:chExt cx="5410160" cy="9719147"/>
          </a:xfrm>
        </p:grpSpPr>
        <p:sp>
          <p:nvSpPr>
            <p:cNvPr id="10" name="Freeform 10"/>
            <p:cNvSpPr/>
            <p:nvPr/>
          </p:nvSpPr>
          <p:spPr>
            <a:xfrm>
              <a:off x="0" y="4250260"/>
              <a:ext cx="4394533" cy="1306483"/>
            </a:xfrm>
            <a:custGeom>
              <a:avLst/>
              <a:gdLst/>
              <a:ahLst/>
              <a:cxnLst/>
              <a:rect l="l" t="t" r="r" b="b"/>
              <a:pathLst>
                <a:path w="4394533" h="1306483">
                  <a:moveTo>
                    <a:pt x="0" y="0"/>
                  </a:moveTo>
                  <a:lnTo>
                    <a:pt x="4394533" y="0"/>
                  </a:lnTo>
                  <a:lnTo>
                    <a:pt x="4394533" y="1306483"/>
                  </a:lnTo>
                  <a:lnTo>
                    <a:pt x="0" y="1306483"/>
                  </a:lnTo>
                  <a:lnTo>
                    <a:pt x="0" y="0"/>
                  </a:lnTo>
                  <a:close/>
                </a:path>
              </a:pathLst>
            </a:custGeom>
            <a:blipFill>
              <a:blip r:embed="rId3"/>
              <a:stretch>
                <a:fillRect l="-1010" t="-1010"/>
              </a:stretch>
            </a:blipFill>
            <a:ln cap="sq">
              <a:noFill/>
              <a:prstDash val="solid"/>
              <a:miter/>
            </a:ln>
          </p:spPr>
          <p:txBody>
            <a:bodyPr/>
            <a:lstStyle/>
            <a:p>
              <a:endParaRPr lang="en-US"/>
            </a:p>
          </p:txBody>
        </p:sp>
        <p:sp>
          <p:nvSpPr>
            <p:cNvPr id="11" name="Freeform 11"/>
            <p:cNvSpPr/>
            <p:nvPr/>
          </p:nvSpPr>
          <p:spPr>
            <a:xfrm rot="-42000">
              <a:off x="-8183" y="-29034"/>
              <a:ext cx="4777730" cy="1426820"/>
            </a:xfrm>
            <a:custGeom>
              <a:avLst/>
              <a:gdLst/>
              <a:ahLst/>
              <a:cxnLst/>
              <a:rect l="l" t="t" r="r" b="b"/>
              <a:pathLst>
                <a:path w="4777730" h="1426820">
                  <a:moveTo>
                    <a:pt x="16722" y="0"/>
                  </a:moveTo>
                  <a:lnTo>
                    <a:pt x="4777729" y="58170"/>
                  </a:lnTo>
                  <a:lnTo>
                    <a:pt x="4761007" y="1426820"/>
                  </a:lnTo>
                  <a:lnTo>
                    <a:pt x="0" y="1368651"/>
                  </a:lnTo>
                  <a:lnTo>
                    <a:pt x="16722" y="0"/>
                  </a:lnTo>
                  <a:close/>
                </a:path>
              </a:pathLst>
            </a:custGeom>
            <a:blipFill>
              <a:blip r:embed="rId4"/>
              <a:stretch>
                <a:fillRect l="-6867" t="-70542" r="-32160" b="-105424"/>
              </a:stretch>
            </a:blipFill>
            <a:ln cap="sq">
              <a:noFill/>
              <a:prstDash val="solid"/>
              <a:miter/>
            </a:ln>
          </p:spPr>
          <p:txBody>
            <a:bodyPr/>
            <a:lstStyle/>
            <a:p>
              <a:endParaRPr lang="en-US"/>
            </a:p>
          </p:txBody>
        </p:sp>
        <p:sp>
          <p:nvSpPr>
            <p:cNvPr id="12" name="Freeform 12"/>
            <p:cNvSpPr/>
            <p:nvPr/>
          </p:nvSpPr>
          <p:spPr>
            <a:xfrm rot="-6000">
              <a:off x="-1159" y="1487294"/>
              <a:ext cx="5412477" cy="1342011"/>
            </a:xfrm>
            <a:custGeom>
              <a:avLst/>
              <a:gdLst/>
              <a:ahLst/>
              <a:cxnLst/>
              <a:rect l="l" t="t" r="r" b="b"/>
              <a:pathLst>
                <a:path w="5412477" h="1342011">
                  <a:moveTo>
                    <a:pt x="2326" y="0"/>
                  </a:moveTo>
                  <a:lnTo>
                    <a:pt x="5412477" y="9443"/>
                  </a:lnTo>
                  <a:lnTo>
                    <a:pt x="5410152" y="1342011"/>
                  </a:lnTo>
                  <a:lnTo>
                    <a:pt x="0" y="1332568"/>
                  </a:lnTo>
                  <a:lnTo>
                    <a:pt x="2326" y="0"/>
                  </a:lnTo>
                  <a:close/>
                </a:path>
              </a:pathLst>
            </a:custGeom>
            <a:blipFill>
              <a:blip r:embed="rId5"/>
              <a:stretch>
                <a:fillRect l="-6520" t="-36016" r="-19110" b="-51800"/>
              </a:stretch>
            </a:blipFill>
            <a:ln cap="sq">
              <a:noFill/>
              <a:prstDash val="solid"/>
              <a:miter/>
            </a:ln>
          </p:spPr>
          <p:txBody>
            <a:bodyPr/>
            <a:lstStyle/>
            <a:p>
              <a:endParaRPr lang="en-US"/>
            </a:p>
          </p:txBody>
        </p:sp>
        <p:sp>
          <p:nvSpPr>
            <p:cNvPr id="13" name="Freeform 13"/>
            <p:cNvSpPr/>
            <p:nvPr/>
          </p:nvSpPr>
          <p:spPr>
            <a:xfrm>
              <a:off x="0" y="2947846"/>
              <a:ext cx="4859477" cy="1179152"/>
            </a:xfrm>
            <a:custGeom>
              <a:avLst/>
              <a:gdLst/>
              <a:ahLst/>
              <a:cxnLst/>
              <a:rect l="l" t="t" r="r" b="b"/>
              <a:pathLst>
                <a:path w="4859477" h="1179152">
                  <a:moveTo>
                    <a:pt x="0" y="0"/>
                  </a:moveTo>
                  <a:lnTo>
                    <a:pt x="4859477" y="0"/>
                  </a:lnTo>
                  <a:lnTo>
                    <a:pt x="4859477" y="1179152"/>
                  </a:lnTo>
                  <a:lnTo>
                    <a:pt x="0" y="1179152"/>
                  </a:lnTo>
                  <a:lnTo>
                    <a:pt x="0" y="0"/>
                  </a:lnTo>
                  <a:close/>
                </a:path>
              </a:pathLst>
            </a:custGeom>
            <a:blipFill>
              <a:blip r:embed="rId6"/>
              <a:stretch>
                <a:fillRect l="-2864" t="-17189" b="-4565"/>
              </a:stretch>
            </a:blipFill>
          </p:spPr>
          <p:txBody>
            <a:bodyPr/>
            <a:lstStyle/>
            <a:p>
              <a:endParaRPr lang="en-US"/>
            </a:p>
          </p:txBody>
        </p:sp>
        <p:sp>
          <p:nvSpPr>
            <p:cNvPr id="14" name="Freeform 14"/>
            <p:cNvSpPr/>
            <p:nvPr/>
          </p:nvSpPr>
          <p:spPr>
            <a:xfrm>
              <a:off x="0" y="7358217"/>
              <a:ext cx="4541690" cy="1180839"/>
            </a:xfrm>
            <a:custGeom>
              <a:avLst/>
              <a:gdLst/>
              <a:ahLst/>
              <a:cxnLst/>
              <a:rect l="l" t="t" r="r" b="b"/>
              <a:pathLst>
                <a:path w="4541690" h="1180839">
                  <a:moveTo>
                    <a:pt x="0" y="0"/>
                  </a:moveTo>
                  <a:lnTo>
                    <a:pt x="4541690" y="0"/>
                  </a:lnTo>
                  <a:lnTo>
                    <a:pt x="4541690" y="1180839"/>
                  </a:lnTo>
                  <a:lnTo>
                    <a:pt x="0" y="1180839"/>
                  </a:lnTo>
                  <a:lnTo>
                    <a:pt x="0" y="0"/>
                  </a:lnTo>
                  <a:close/>
                </a:path>
              </a:pathLst>
            </a:custGeom>
            <a:blipFill>
              <a:blip r:embed="rId7"/>
              <a:stretch>
                <a:fillRect/>
              </a:stretch>
            </a:blipFill>
          </p:spPr>
          <p:txBody>
            <a:bodyPr/>
            <a:lstStyle/>
            <a:p>
              <a:endParaRPr lang="en-US"/>
            </a:p>
          </p:txBody>
        </p:sp>
        <p:sp>
          <p:nvSpPr>
            <p:cNvPr id="15" name="Freeform 15"/>
            <p:cNvSpPr/>
            <p:nvPr/>
          </p:nvSpPr>
          <p:spPr>
            <a:xfrm rot="-29999">
              <a:off x="-4535" y="8644783"/>
              <a:ext cx="4032523" cy="1091900"/>
            </a:xfrm>
            <a:custGeom>
              <a:avLst/>
              <a:gdLst/>
              <a:ahLst/>
              <a:cxnLst/>
              <a:rect l="l" t="t" r="r" b="b"/>
              <a:pathLst>
                <a:path w="4032523" h="1091900">
                  <a:moveTo>
                    <a:pt x="9223" y="0"/>
                  </a:moveTo>
                  <a:lnTo>
                    <a:pt x="4032523" y="35111"/>
                  </a:lnTo>
                  <a:lnTo>
                    <a:pt x="4023301" y="1091900"/>
                  </a:lnTo>
                  <a:lnTo>
                    <a:pt x="0" y="1056789"/>
                  </a:lnTo>
                  <a:lnTo>
                    <a:pt x="9223" y="0"/>
                  </a:lnTo>
                  <a:close/>
                </a:path>
              </a:pathLst>
            </a:custGeom>
            <a:blipFill>
              <a:blip r:embed="rId8"/>
              <a:stretch>
                <a:fillRect l="-3614" t="-20165" r="-138915" b="-10083"/>
              </a:stretch>
            </a:blipFill>
            <a:ln cap="sq">
              <a:noFill/>
              <a:prstDash val="solid"/>
              <a:miter/>
            </a:ln>
          </p:spPr>
          <p:txBody>
            <a:bodyPr/>
            <a:lstStyle/>
            <a:p>
              <a:endParaRPr lang="en-US"/>
            </a:p>
          </p:txBody>
        </p:sp>
        <p:sp>
          <p:nvSpPr>
            <p:cNvPr id="16" name="TextBox 16"/>
            <p:cNvSpPr txBox="1"/>
            <p:nvPr/>
          </p:nvSpPr>
          <p:spPr>
            <a:xfrm>
              <a:off x="1165564" y="9548157"/>
              <a:ext cx="2239638" cy="170991"/>
            </a:xfrm>
            <a:prstGeom prst="rect">
              <a:avLst/>
            </a:prstGeom>
          </p:spPr>
          <p:txBody>
            <a:bodyPr lIns="0" tIns="0" rIns="0" bIns="0" rtlCol="0" anchor="t">
              <a:spAutoFit/>
            </a:bodyPr>
            <a:lstStyle/>
            <a:p>
              <a:pPr marL="0" lvl="0" indent="0" algn="l">
                <a:lnSpc>
                  <a:spcPts val="1092"/>
                </a:lnSpc>
                <a:spcBef>
                  <a:spcPct val="0"/>
                </a:spcBef>
              </a:pPr>
              <a:r>
                <a:rPr lang="en-US" sz="780" b="1">
                  <a:solidFill>
                    <a:srgbClr val="000000"/>
                  </a:solidFill>
                  <a:latin typeface="Lato Bold"/>
                  <a:ea typeface="Lato Bold"/>
                  <a:cs typeface="Lato Bold"/>
                  <a:sym typeface="Lato Bold"/>
                </a:rPr>
                <a:t>Archives and Special Collections</a:t>
              </a:r>
            </a:p>
          </p:txBody>
        </p:sp>
        <p:sp>
          <p:nvSpPr>
            <p:cNvPr id="17" name="Freeform 17"/>
            <p:cNvSpPr/>
            <p:nvPr/>
          </p:nvSpPr>
          <p:spPr>
            <a:xfrm>
              <a:off x="0" y="5680005"/>
              <a:ext cx="3932112" cy="1372665"/>
            </a:xfrm>
            <a:custGeom>
              <a:avLst/>
              <a:gdLst/>
              <a:ahLst/>
              <a:cxnLst/>
              <a:rect l="l" t="t" r="r" b="b"/>
              <a:pathLst>
                <a:path w="3932112" h="1372665">
                  <a:moveTo>
                    <a:pt x="0" y="0"/>
                  </a:moveTo>
                  <a:lnTo>
                    <a:pt x="3932112" y="0"/>
                  </a:lnTo>
                  <a:lnTo>
                    <a:pt x="3932112" y="1372664"/>
                  </a:lnTo>
                  <a:lnTo>
                    <a:pt x="0" y="1372664"/>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grpSp>
      <p:sp>
        <p:nvSpPr>
          <p:cNvPr id="18" name="TextBox 18"/>
          <p:cNvSpPr txBox="1"/>
          <p:nvPr/>
        </p:nvSpPr>
        <p:spPr>
          <a:xfrm>
            <a:off x="1321475" y="1019175"/>
            <a:ext cx="6138864" cy="1982470"/>
          </a:xfrm>
          <a:prstGeom prst="rect">
            <a:avLst/>
          </a:prstGeom>
        </p:spPr>
        <p:txBody>
          <a:bodyPr lIns="0" tIns="0" rIns="0" bIns="0" rtlCol="0" anchor="t">
            <a:spAutoFit/>
          </a:bodyPr>
          <a:lstStyle/>
          <a:p>
            <a:pPr algn="l">
              <a:lnSpc>
                <a:spcPts val="7864"/>
              </a:lnSpc>
            </a:pPr>
            <a:r>
              <a:rPr lang="en-US" sz="6500" spc="195">
                <a:solidFill>
                  <a:srgbClr val="C8102E"/>
                </a:solidFill>
                <a:latin typeface="Lato"/>
                <a:ea typeface="Lato"/>
                <a:cs typeface="Lato"/>
                <a:sym typeface="Lato"/>
              </a:rPr>
              <a:t>Primary Organizations</a:t>
            </a:r>
          </a:p>
        </p:txBody>
      </p:sp>
      <p:sp>
        <p:nvSpPr>
          <p:cNvPr id="19" name="TextBox 19"/>
          <p:cNvSpPr txBox="1"/>
          <p:nvPr/>
        </p:nvSpPr>
        <p:spPr>
          <a:xfrm>
            <a:off x="1321475" y="4089759"/>
            <a:ext cx="6138864" cy="529590"/>
          </a:xfrm>
          <a:prstGeom prst="rect">
            <a:avLst/>
          </a:prstGeom>
        </p:spPr>
        <p:txBody>
          <a:bodyPr lIns="0" tIns="0" rIns="0" bIns="0" rtlCol="0" anchor="t">
            <a:spAutoFit/>
          </a:bodyPr>
          <a:lstStyle/>
          <a:p>
            <a:pPr marL="0" lvl="0" indent="0" algn="l">
              <a:lnSpc>
                <a:spcPts val="4380"/>
              </a:lnSpc>
              <a:spcBef>
                <a:spcPct val="0"/>
              </a:spcBef>
            </a:pPr>
            <a:r>
              <a:rPr lang="en-US" sz="3000" spc="300">
                <a:solidFill>
                  <a:srgbClr val="C8102E"/>
                </a:solidFill>
                <a:latin typeface="Lato"/>
                <a:ea typeface="Lato"/>
                <a:cs typeface="Lato"/>
                <a:sym typeface="Lato"/>
              </a:rPr>
              <a:t>CONTACT INFORMATION</a:t>
            </a:r>
          </a:p>
        </p:txBody>
      </p:sp>
      <p:sp>
        <p:nvSpPr>
          <p:cNvPr id="20" name="TextBox 20"/>
          <p:cNvSpPr txBox="1"/>
          <p:nvPr/>
        </p:nvSpPr>
        <p:spPr>
          <a:xfrm>
            <a:off x="1321475" y="5076825"/>
            <a:ext cx="6138864" cy="3010535"/>
          </a:xfrm>
          <a:prstGeom prst="rect">
            <a:avLst/>
          </a:prstGeom>
        </p:spPr>
        <p:txBody>
          <a:bodyPr lIns="0" tIns="0" rIns="0" bIns="0" rtlCol="0" anchor="t">
            <a:spAutoFit/>
          </a:bodyPr>
          <a:lstStyle/>
          <a:p>
            <a:pPr algn="l">
              <a:lnSpc>
                <a:spcPts val="3919"/>
              </a:lnSpc>
            </a:pPr>
            <a:r>
              <a:rPr lang="en-US" sz="2799" b="1">
                <a:solidFill>
                  <a:srgbClr val="000000"/>
                </a:solidFill>
                <a:latin typeface="Lato Bold"/>
                <a:ea typeface="Lato Bold"/>
                <a:cs typeface="Lato Bold"/>
                <a:sym typeface="Lato Bold"/>
              </a:rPr>
              <a:t>Deborah A. Jackson</a:t>
            </a:r>
          </a:p>
          <a:p>
            <a:pPr algn="l">
              <a:lnSpc>
                <a:spcPts val="3360"/>
              </a:lnSpc>
            </a:pPr>
            <a:r>
              <a:rPr lang="en-US" sz="2400">
                <a:solidFill>
                  <a:srgbClr val="000000"/>
                </a:solidFill>
                <a:latin typeface="Lato"/>
                <a:ea typeface="Lato"/>
                <a:cs typeface="Lato"/>
                <a:sym typeface="Lato"/>
              </a:rPr>
              <a:t>Managing Director, Center for Law, Equity and Race</a:t>
            </a:r>
          </a:p>
          <a:p>
            <a:pPr algn="l">
              <a:lnSpc>
                <a:spcPts val="3360"/>
              </a:lnSpc>
            </a:pPr>
            <a:r>
              <a:rPr lang="en-US" sz="2400">
                <a:solidFill>
                  <a:srgbClr val="000000"/>
                </a:solidFill>
                <a:latin typeface="Lato"/>
                <a:ea typeface="Lato"/>
                <a:cs typeface="Lato"/>
                <a:sym typeface="Lato"/>
              </a:rPr>
              <a:t>360 Huntington Avenue, 140 DK, Boston, MA 02115</a:t>
            </a:r>
          </a:p>
          <a:p>
            <a:pPr algn="l">
              <a:lnSpc>
                <a:spcPts val="3360"/>
              </a:lnSpc>
            </a:pPr>
            <a:r>
              <a:rPr lang="en-US" sz="2400">
                <a:solidFill>
                  <a:srgbClr val="000000"/>
                </a:solidFill>
                <a:latin typeface="Lato"/>
                <a:ea typeface="Lato"/>
                <a:cs typeface="Lato"/>
                <a:sym typeface="Lato"/>
              </a:rPr>
              <a:t>de.jackson@northeastern.edu</a:t>
            </a:r>
          </a:p>
          <a:p>
            <a:pPr algn="l">
              <a:lnSpc>
                <a:spcPts val="3360"/>
              </a:lnSpc>
            </a:pPr>
            <a:r>
              <a:rPr lang="en-US" sz="2400">
                <a:solidFill>
                  <a:srgbClr val="000000"/>
                </a:solidFill>
                <a:latin typeface="Lato"/>
                <a:ea typeface="Lato"/>
                <a:cs typeface="Lato"/>
                <a:sym typeface="Lato"/>
              </a:rPr>
              <a:t>617-373-4066</a:t>
            </a:r>
          </a:p>
        </p:txBody>
      </p:sp>
    </p:spTree>
  </p:cSld>
  <p:clrMapOvr>
    <a:masterClrMapping/>
  </p:clrMapOvr>
  <p:transition spd="slow">
    <p:push/>
  </p:transition>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8F1E7"/>
        </a:solidFill>
        <a:effectLst/>
      </p:bgPr>
    </p:bg>
    <p:spTree>
      <p:nvGrpSpPr>
        <p:cNvPr id="1" name=""/>
        <p:cNvGrpSpPr/>
        <p:nvPr/>
      </p:nvGrpSpPr>
      <p:grpSpPr>
        <a:xfrm>
          <a:off x="0" y="0"/>
          <a:ext cx="0" cy="0"/>
          <a:chOff x="0" y="0"/>
          <a:chExt cx="0" cy="0"/>
        </a:xfrm>
      </p:grpSpPr>
      <p:sp>
        <p:nvSpPr>
          <p:cNvPr id="2" name="AutoShape 2"/>
          <p:cNvSpPr/>
          <p:nvPr/>
        </p:nvSpPr>
        <p:spPr>
          <a:xfrm>
            <a:off x="3791730" y="0"/>
            <a:ext cx="14496270" cy="9258300"/>
          </a:xfrm>
          <a:prstGeom prst="rect">
            <a:avLst/>
          </a:prstGeom>
          <a:solidFill>
            <a:srgbClr val="C8102E"/>
          </a:solidFill>
        </p:spPr>
        <p:txBody>
          <a:bodyPr/>
          <a:lstStyle/>
          <a:p>
            <a:endParaRPr lang="en-US"/>
          </a:p>
        </p:txBody>
      </p:sp>
      <p:grpSp>
        <p:nvGrpSpPr>
          <p:cNvPr id="3" name="Group 3"/>
          <p:cNvGrpSpPr/>
          <p:nvPr/>
        </p:nvGrpSpPr>
        <p:grpSpPr>
          <a:xfrm>
            <a:off x="8816611" y="2773219"/>
            <a:ext cx="8442689" cy="3711863"/>
            <a:chOff x="0" y="0"/>
            <a:chExt cx="11256919" cy="4949151"/>
          </a:xfrm>
        </p:grpSpPr>
        <p:sp>
          <p:nvSpPr>
            <p:cNvPr id="4" name="TextBox 4"/>
            <p:cNvSpPr txBox="1"/>
            <p:nvPr/>
          </p:nvSpPr>
          <p:spPr>
            <a:xfrm>
              <a:off x="0" y="19050"/>
              <a:ext cx="11256919" cy="3227917"/>
            </a:xfrm>
            <a:prstGeom prst="rect">
              <a:avLst/>
            </a:prstGeom>
          </p:spPr>
          <p:txBody>
            <a:bodyPr lIns="0" tIns="0" rIns="0" bIns="0" rtlCol="0" anchor="t">
              <a:spAutoFit/>
            </a:bodyPr>
            <a:lstStyle/>
            <a:p>
              <a:pPr algn="l">
                <a:lnSpc>
                  <a:spcPts val="6324"/>
                </a:lnSpc>
              </a:pPr>
              <a:r>
                <a:rPr lang="en-US" sz="5499">
                  <a:solidFill>
                    <a:srgbClr val="FFFFFF"/>
                  </a:solidFill>
                  <a:latin typeface="Lato"/>
                  <a:ea typeface="Lato"/>
                  <a:cs typeface="Lato"/>
                  <a:sym typeface="Lato"/>
                </a:rPr>
                <a:t>THANK YOU FOR YOUR TIME AND THIS OPPORTUNITY</a:t>
              </a:r>
            </a:p>
          </p:txBody>
        </p:sp>
        <p:sp>
          <p:nvSpPr>
            <p:cNvPr id="5" name="TextBox 5"/>
            <p:cNvSpPr txBox="1"/>
            <p:nvPr/>
          </p:nvSpPr>
          <p:spPr>
            <a:xfrm>
              <a:off x="0" y="3760854"/>
              <a:ext cx="11256919" cy="1188296"/>
            </a:xfrm>
            <a:prstGeom prst="rect">
              <a:avLst/>
            </a:prstGeom>
          </p:spPr>
          <p:txBody>
            <a:bodyPr lIns="0" tIns="0" rIns="0" bIns="0" rtlCol="0" anchor="t">
              <a:spAutoFit/>
            </a:bodyPr>
            <a:lstStyle/>
            <a:p>
              <a:pPr algn="l">
                <a:lnSpc>
                  <a:spcPts val="3640"/>
                </a:lnSpc>
              </a:pPr>
              <a:r>
                <a:rPr lang="en-US" sz="2600" spc="52">
                  <a:solidFill>
                    <a:srgbClr val="FFFFFF"/>
                  </a:solidFill>
                  <a:latin typeface="Lato"/>
                  <a:ea typeface="Lato"/>
                  <a:cs typeface="Lato"/>
                  <a:sym typeface="Lato"/>
                </a:rPr>
                <a:t>SLAVERY AND ITS LEGACY: BOSTON, 1940-2020, NORTHEASTERN UNIVERSITY</a:t>
              </a:r>
            </a:p>
          </p:txBody>
        </p:sp>
      </p:grpSp>
      <p:sp>
        <p:nvSpPr>
          <p:cNvPr id="6" name="Freeform 6"/>
          <p:cNvSpPr/>
          <p:nvPr/>
        </p:nvSpPr>
        <p:spPr>
          <a:xfrm>
            <a:off x="1028700" y="1812687"/>
            <a:ext cx="5526061" cy="8774318"/>
          </a:xfrm>
          <a:custGeom>
            <a:avLst/>
            <a:gdLst/>
            <a:ahLst/>
            <a:cxnLst/>
            <a:rect l="l" t="t" r="r" b="b"/>
            <a:pathLst>
              <a:path w="5526061" h="8774318">
                <a:moveTo>
                  <a:pt x="0" y="0"/>
                </a:moveTo>
                <a:lnTo>
                  <a:pt x="5526061" y="0"/>
                </a:lnTo>
                <a:lnTo>
                  <a:pt x="5526061" y="8774318"/>
                </a:lnTo>
                <a:lnTo>
                  <a:pt x="0" y="8774318"/>
                </a:lnTo>
                <a:lnTo>
                  <a:pt x="0" y="0"/>
                </a:lnTo>
                <a:close/>
              </a:path>
            </a:pathLst>
          </a:custGeom>
          <a:blipFill>
            <a:blip r:embed="rId2"/>
            <a:stretch>
              <a:fillRect l="-104908" t="-5530"/>
            </a:stretch>
          </a:blipFill>
        </p:spPr>
        <p:txBody>
          <a:bodyPr/>
          <a:lstStyle/>
          <a:p>
            <a:endParaRPr lang="en-US"/>
          </a:p>
        </p:txBody>
      </p:sp>
      <p:sp>
        <p:nvSpPr>
          <p:cNvPr id="7" name="AutoShape 7"/>
          <p:cNvSpPr/>
          <p:nvPr/>
        </p:nvSpPr>
        <p:spPr>
          <a:xfrm rot="-5400000">
            <a:off x="2282682" y="1796303"/>
            <a:ext cx="2426957" cy="32768"/>
          </a:xfrm>
          <a:prstGeom prst="rect">
            <a:avLst/>
          </a:prstGeom>
          <a:solidFill>
            <a:srgbClr val="A4804A"/>
          </a:solidFill>
        </p:spPr>
        <p:txBody>
          <a:bodyPr/>
          <a:lstStyle/>
          <a:p>
            <a:endParaRPr lang="en-US"/>
          </a:p>
        </p:txBody>
      </p:sp>
    </p:spTree>
  </p:cSld>
  <p:clrMapOvr>
    <a:masterClrMapping/>
  </p:clrMapOvr>
  <p:transition spd="slow">
    <p:push/>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9F5"/>
        </a:solidFill>
        <a:effectLst/>
      </p:bgPr>
    </p:bg>
    <p:spTree>
      <p:nvGrpSpPr>
        <p:cNvPr id="1" name=""/>
        <p:cNvGrpSpPr/>
        <p:nvPr/>
      </p:nvGrpSpPr>
      <p:grpSpPr>
        <a:xfrm>
          <a:off x="0" y="0"/>
          <a:ext cx="0" cy="0"/>
          <a:chOff x="0" y="0"/>
          <a:chExt cx="0" cy="0"/>
        </a:xfrm>
      </p:grpSpPr>
      <p:grpSp>
        <p:nvGrpSpPr>
          <p:cNvPr id="2" name="Group 2"/>
          <p:cNvGrpSpPr/>
          <p:nvPr/>
        </p:nvGrpSpPr>
        <p:grpSpPr>
          <a:xfrm>
            <a:off x="9562331" y="1028700"/>
            <a:ext cx="6958622" cy="8229600"/>
            <a:chOff x="0" y="0"/>
            <a:chExt cx="1832724" cy="2167467"/>
          </a:xfrm>
        </p:grpSpPr>
        <p:sp>
          <p:nvSpPr>
            <p:cNvPr id="3" name="Freeform 3"/>
            <p:cNvSpPr/>
            <p:nvPr/>
          </p:nvSpPr>
          <p:spPr>
            <a:xfrm>
              <a:off x="0" y="0"/>
              <a:ext cx="1832724" cy="2167467"/>
            </a:xfrm>
            <a:custGeom>
              <a:avLst/>
              <a:gdLst/>
              <a:ahLst/>
              <a:cxnLst/>
              <a:rect l="l" t="t" r="r" b="b"/>
              <a:pathLst>
                <a:path w="1832724" h="2167467">
                  <a:moveTo>
                    <a:pt x="0" y="0"/>
                  </a:moveTo>
                  <a:lnTo>
                    <a:pt x="1832724" y="0"/>
                  </a:lnTo>
                  <a:lnTo>
                    <a:pt x="1832724" y="2167467"/>
                  </a:lnTo>
                  <a:lnTo>
                    <a:pt x="0" y="2167467"/>
                  </a:lnTo>
                  <a:close/>
                </a:path>
              </a:pathLst>
            </a:custGeom>
            <a:solidFill>
              <a:srgbClr val="000000">
                <a:alpha val="0"/>
              </a:srgbClr>
            </a:solidFill>
            <a:ln w="19050" cap="sq">
              <a:solidFill>
                <a:srgbClr val="A4804A"/>
              </a:solidFill>
              <a:prstDash val="solid"/>
              <a:miter/>
            </a:ln>
          </p:spPr>
          <p:txBody>
            <a:bodyPr/>
            <a:lstStyle/>
            <a:p>
              <a:endParaRPr lang="en-US"/>
            </a:p>
          </p:txBody>
        </p:sp>
        <p:sp>
          <p:nvSpPr>
            <p:cNvPr id="4" name="TextBox 4"/>
            <p:cNvSpPr txBox="1"/>
            <p:nvPr/>
          </p:nvSpPr>
          <p:spPr>
            <a:xfrm>
              <a:off x="0" y="-38100"/>
              <a:ext cx="1832724" cy="2205567"/>
            </a:xfrm>
            <a:prstGeom prst="rect">
              <a:avLst/>
            </a:prstGeom>
          </p:spPr>
          <p:txBody>
            <a:bodyPr lIns="50800" tIns="50800" rIns="50800" bIns="50800" rtlCol="0" anchor="ctr"/>
            <a:lstStyle/>
            <a:p>
              <a:pPr algn="ctr">
                <a:lnSpc>
                  <a:spcPts val="2659"/>
                </a:lnSpc>
                <a:spcBef>
                  <a:spcPct val="0"/>
                </a:spcBef>
              </a:pPr>
              <a:endParaRPr/>
            </a:p>
          </p:txBody>
        </p:sp>
      </p:grpSp>
      <p:sp>
        <p:nvSpPr>
          <p:cNvPr id="5" name="AutoShape 5"/>
          <p:cNvSpPr/>
          <p:nvPr/>
        </p:nvSpPr>
        <p:spPr>
          <a:xfrm>
            <a:off x="8778343" y="3119433"/>
            <a:ext cx="1567974" cy="455186"/>
          </a:xfrm>
          <a:prstGeom prst="rect">
            <a:avLst/>
          </a:prstGeom>
          <a:solidFill>
            <a:srgbClr val="C8102E"/>
          </a:solidFill>
        </p:spPr>
        <p:txBody>
          <a:bodyPr/>
          <a:lstStyle/>
          <a:p>
            <a:endParaRPr lang="en-US"/>
          </a:p>
        </p:txBody>
      </p:sp>
      <p:sp>
        <p:nvSpPr>
          <p:cNvPr id="6" name="AutoShape 6"/>
          <p:cNvSpPr/>
          <p:nvPr/>
        </p:nvSpPr>
        <p:spPr>
          <a:xfrm rot="-5400000">
            <a:off x="16939180" y="8353623"/>
            <a:ext cx="1567974" cy="31830"/>
          </a:xfrm>
          <a:prstGeom prst="rect">
            <a:avLst/>
          </a:prstGeom>
          <a:solidFill>
            <a:srgbClr val="C8102E"/>
          </a:solidFill>
        </p:spPr>
        <p:txBody>
          <a:bodyPr/>
          <a:lstStyle/>
          <a:p>
            <a:endParaRPr lang="en-US"/>
          </a:p>
        </p:txBody>
      </p:sp>
      <p:sp>
        <p:nvSpPr>
          <p:cNvPr id="7" name="TextBox 7"/>
          <p:cNvSpPr txBox="1"/>
          <p:nvPr/>
        </p:nvSpPr>
        <p:spPr>
          <a:xfrm rot="5400000">
            <a:off x="14775144" y="3512857"/>
            <a:ext cx="5595058" cy="626745"/>
          </a:xfrm>
          <a:prstGeom prst="rect">
            <a:avLst/>
          </a:prstGeom>
        </p:spPr>
        <p:txBody>
          <a:bodyPr lIns="0" tIns="0" rIns="0" bIns="0" rtlCol="0" anchor="t">
            <a:spAutoFit/>
          </a:bodyPr>
          <a:lstStyle/>
          <a:p>
            <a:pPr algn="l">
              <a:lnSpc>
                <a:spcPts val="1679"/>
              </a:lnSpc>
            </a:pPr>
            <a:r>
              <a:rPr lang="en-US" sz="1200" spc="60">
                <a:solidFill>
                  <a:srgbClr val="A4804A"/>
                </a:solidFill>
                <a:latin typeface="Lato"/>
                <a:ea typeface="Lato"/>
                <a:cs typeface="Lato"/>
                <a:sym typeface="Lato"/>
              </a:rPr>
              <a:t>SLAVERY AND ITS LEGACY: BOSTON, 1940-2020</a:t>
            </a:r>
          </a:p>
          <a:p>
            <a:pPr algn="l">
              <a:lnSpc>
                <a:spcPts val="1679"/>
              </a:lnSpc>
            </a:pPr>
            <a:r>
              <a:rPr lang="en-US" sz="1200" spc="60">
                <a:solidFill>
                  <a:srgbClr val="A4804A"/>
                </a:solidFill>
                <a:latin typeface="Lato"/>
                <a:ea typeface="Lato"/>
                <a:cs typeface="Lato"/>
                <a:sym typeface="Lato"/>
              </a:rPr>
              <a:t>NORTHEASTERN UNIVERSITY</a:t>
            </a:r>
          </a:p>
          <a:p>
            <a:pPr algn="l">
              <a:lnSpc>
                <a:spcPts val="1679"/>
              </a:lnSpc>
            </a:pPr>
            <a:endParaRPr lang="en-US" sz="1200" spc="60">
              <a:solidFill>
                <a:srgbClr val="A4804A"/>
              </a:solidFill>
              <a:latin typeface="Lato"/>
              <a:ea typeface="Lato"/>
              <a:cs typeface="Lato"/>
              <a:sym typeface="Lato"/>
            </a:endParaRPr>
          </a:p>
        </p:txBody>
      </p:sp>
      <p:sp>
        <p:nvSpPr>
          <p:cNvPr id="8" name="TextBox 8"/>
          <p:cNvSpPr txBox="1"/>
          <p:nvPr/>
        </p:nvSpPr>
        <p:spPr>
          <a:xfrm>
            <a:off x="1321475" y="1019175"/>
            <a:ext cx="6138864" cy="991870"/>
          </a:xfrm>
          <a:prstGeom prst="rect">
            <a:avLst/>
          </a:prstGeom>
        </p:spPr>
        <p:txBody>
          <a:bodyPr lIns="0" tIns="0" rIns="0" bIns="0" rtlCol="0" anchor="t">
            <a:spAutoFit/>
          </a:bodyPr>
          <a:lstStyle/>
          <a:p>
            <a:pPr algn="l">
              <a:lnSpc>
                <a:spcPts val="7864"/>
              </a:lnSpc>
            </a:pPr>
            <a:r>
              <a:rPr lang="en-US" sz="6500" b="1" spc="195">
                <a:solidFill>
                  <a:srgbClr val="C8102E"/>
                </a:solidFill>
                <a:latin typeface="Lato Bold"/>
                <a:ea typeface="Lato Bold"/>
                <a:cs typeface="Lato Bold"/>
                <a:sym typeface="Lato Bold"/>
              </a:rPr>
              <a:t>Team Members</a:t>
            </a:r>
          </a:p>
        </p:txBody>
      </p:sp>
      <p:sp>
        <p:nvSpPr>
          <p:cNvPr id="9" name="TextBox 9"/>
          <p:cNvSpPr txBox="1"/>
          <p:nvPr/>
        </p:nvSpPr>
        <p:spPr>
          <a:xfrm>
            <a:off x="10733377" y="3569305"/>
            <a:ext cx="6138864" cy="1012444"/>
          </a:xfrm>
          <a:prstGeom prst="rect">
            <a:avLst/>
          </a:prstGeom>
        </p:spPr>
        <p:txBody>
          <a:bodyPr lIns="0" tIns="0" rIns="0" bIns="0" rtlCol="0" anchor="t">
            <a:spAutoFit/>
          </a:bodyPr>
          <a:lstStyle/>
          <a:p>
            <a:pPr algn="l">
              <a:lnSpc>
                <a:spcPts val="4088"/>
              </a:lnSpc>
            </a:pPr>
            <a:r>
              <a:rPr lang="en-US" sz="2800" b="1" spc="280">
                <a:solidFill>
                  <a:srgbClr val="000000"/>
                </a:solidFill>
                <a:latin typeface="Lato Bold"/>
                <a:ea typeface="Lato Bold"/>
                <a:cs typeface="Lato Bold"/>
                <a:sym typeface="Lato Bold"/>
              </a:rPr>
              <a:t>DONNA BIVENS</a:t>
            </a:r>
          </a:p>
          <a:p>
            <a:pPr marL="0" lvl="0" indent="0" algn="l">
              <a:lnSpc>
                <a:spcPts val="4088"/>
              </a:lnSpc>
              <a:spcBef>
                <a:spcPct val="0"/>
              </a:spcBef>
            </a:pPr>
            <a:r>
              <a:rPr lang="en-US" sz="2800" spc="280">
                <a:solidFill>
                  <a:srgbClr val="000000"/>
                </a:solidFill>
                <a:latin typeface="Lato"/>
                <a:ea typeface="Lato"/>
                <a:cs typeface="Lato"/>
                <a:sym typeface="Lato"/>
              </a:rPr>
              <a:t>RESEARCHER</a:t>
            </a:r>
          </a:p>
        </p:txBody>
      </p:sp>
      <p:sp>
        <p:nvSpPr>
          <p:cNvPr id="10" name="TextBox 10"/>
          <p:cNvSpPr txBox="1"/>
          <p:nvPr/>
        </p:nvSpPr>
        <p:spPr>
          <a:xfrm>
            <a:off x="1321475" y="3569305"/>
            <a:ext cx="6138864" cy="1012444"/>
          </a:xfrm>
          <a:prstGeom prst="rect">
            <a:avLst/>
          </a:prstGeom>
        </p:spPr>
        <p:txBody>
          <a:bodyPr lIns="0" tIns="0" rIns="0" bIns="0" rtlCol="0" anchor="t">
            <a:spAutoFit/>
          </a:bodyPr>
          <a:lstStyle/>
          <a:p>
            <a:pPr algn="l">
              <a:lnSpc>
                <a:spcPts val="4088"/>
              </a:lnSpc>
            </a:pPr>
            <a:r>
              <a:rPr lang="en-US" sz="2800" b="1" spc="280">
                <a:solidFill>
                  <a:srgbClr val="000000"/>
                </a:solidFill>
                <a:latin typeface="Lato Bold"/>
                <a:ea typeface="Lato Bold"/>
                <a:cs typeface="Lato Bold"/>
                <a:sym typeface="Lato Bold"/>
              </a:rPr>
              <a:t>DEBORAH A. JACKSON</a:t>
            </a:r>
          </a:p>
          <a:p>
            <a:pPr marL="0" lvl="0" indent="0" algn="l">
              <a:lnSpc>
                <a:spcPts val="4088"/>
              </a:lnSpc>
              <a:spcBef>
                <a:spcPct val="0"/>
              </a:spcBef>
            </a:pPr>
            <a:r>
              <a:rPr lang="en-US" sz="2800" spc="280">
                <a:solidFill>
                  <a:srgbClr val="000000"/>
                </a:solidFill>
                <a:latin typeface="Lato"/>
                <a:ea typeface="Lato"/>
                <a:cs typeface="Lato"/>
                <a:sym typeface="Lato"/>
              </a:rPr>
              <a:t>CO-PRINCIPAL INVESTIGATOR</a:t>
            </a:r>
          </a:p>
        </p:txBody>
      </p:sp>
      <p:sp>
        <p:nvSpPr>
          <p:cNvPr id="11" name="TextBox 11"/>
          <p:cNvSpPr txBox="1"/>
          <p:nvPr/>
        </p:nvSpPr>
        <p:spPr>
          <a:xfrm>
            <a:off x="1321475" y="4715099"/>
            <a:ext cx="6138864" cy="1012444"/>
          </a:xfrm>
          <a:prstGeom prst="rect">
            <a:avLst/>
          </a:prstGeom>
        </p:spPr>
        <p:txBody>
          <a:bodyPr lIns="0" tIns="0" rIns="0" bIns="0" rtlCol="0" anchor="t">
            <a:spAutoFit/>
          </a:bodyPr>
          <a:lstStyle/>
          <a:p>
            <a:pPr marL="0" lvl="0" indent="0" algn="l">
              <a:lnSpc>
                <a:spcPts val="4088"/>
              </a:lnSpc>
              <a:spcBef>
                <a:spcPct val="0"/>
              </a:spcBef>
            </a:pPr>
            <a:r>
              <a:rPr lang="en-US" sz="2800" b="1" spc="280">
                <a:solidFill>
                  <a:srgbClr val="000000"/>
                </a:solidFill>
                <a:latin typeface="Lato Bold"/>
                <a:ea typeface="Lato Bold"/>
                <a:cs typeface="Lato Bold"/>
                <a:sym typeface="Lato Bold"/>
              </a:rPr>
              <a:t>THEODORE C. LANDSMARK</a:t>
            </a:r>
            <a:r>
              <a:rPr lang="en-US" sz="2800" spc="280">
                <a:solidFill>
                  <a:srgbClr val="000000"/>
                </a:solidFill>
                <a:latin typeface="Lato"/>
                <a:ea typeface="Lato"/>
                <a:cs typeface="Lato"/>
                <a:sym typeface="Lato"/>
              </a:rPr>
              <a:t> CO-PRINCIPAL INVESTIGATOR</a:t>
            </a:r>
          </a:p>
        </p:txBody>
      </p:sp>
      <p:sp>
        <p:nvSpPr>
          <p:cNvPr id="12" name="TextBox 12"/>
          <p:cNvSpPr txBox="1"/>
          <p:nvPr/>
        </p:nvSpPr>
        <p:spPr>
          <a:xfrm>
            <a:off x="1321475" y="2423511"/>
            <a:ext cx="6138864" cy="1012444"/>
          </a:xfrm>
          <a:prstGeom prst="rect">
            <a:avLst/>
          </a:prstGeom>
        </p:spPr>
        <p:txBody>
          <a:bodyPr lIns="0" tIns="0" rIns="0" bIns="0" rtlCol="0" anchor="t">
            <a:spAutoFit/>
          </a:bodyPr>
          <a:lstStyle/>
          <a:p>
            <a:pPr marL="0" lvl="0" indent="0" algn="l">
              <a:lnSpc>
                <a:spcPts val="4088"/>
              </a:lnSpc>
              <a:spcBef>
                <a:spcPct val="0"/>
              </a:spcBef>
            </a:pPr>
            <a:r>
              <a:rPr lang="en-US" sz="2800" b="1" spc="280">
                <a:solidFill>
                  <a:srgbClr val="000000"/>
                </a:solidFill>
                <a:latin typeface="Lato Bold"/>
                <a:ea typeface="Lato Bold"/>
                <a:cs typeface="Lato Bold"/>
                <a:sym typeface="Lato Bold"/>
              </a:rPr>
              <a:t>MARGARET BURNHAM </a:t>
            </a:r>
            <a:r>
              <a:rPr lang="en-US" sz="2800" spc="280">
                <a:solidFill>
                  <a:srgbClr val="000000"/>
                </a:solidFill>
                <a:latin typeface="Lato"/>
                <a:ea typeface="Lato"/>
                <a:cs typeface="Lato"/>
                <a:sym typeface="Lato"/>
              </a:rPr>
              <a:t>PRINCIPAL INVESTIGATOR</a:t>
            </a:r>
          </a:p>
        </p:txBody>
      </p:sp>
      <p:sp>
        <p:nvSpPr>
          <p:cNvPr id="13" name="TextBox 13"/>
          <p:cNvSpPr txBox="1"/>
          <p:nvPr/>
        </p:nvSpPr>
        <p:spPr>
          <a:xfrm>
            <a:off x="10733377" y="4715099"/>
            <a:ext cx="6138864" cy="1012444"/>
          </a:xfrm>
          <a:prstGeom prst="rect">
            <a:avLst/>
          </a:prstGeom>
        </p:spPr>
        <p:txBody>
          <a:bodyPr lIns="0" tIns="0" rIns="0" bIns="0" rtlCol="0" anchor="t">
            <a:spAutoFit/>
          </a:bodyPr>
          <a:lstStyle/>
          <a:p>
            <a:pPr marL="0" lvl="0" indent="0" algn="l">
              <a:lnSpc>
                <a:spcPts val="4088"/>
              </a:lnSpc>
              <a:spcBef>
                <a:spcPct val="0"/>
              </a:spcBef>
            </a:pPr>
            <a:r>
              <a:rPr lang="en-US" sz="2800" b="1" spc="280">
                <a:solidFill>
                  <a:srgbClr val="000000"/>
                </a:solidFill>
                <a:latin typeface="Lato Bold"/>
                <a:ea typeface="Lato Bold"/>
                <a:cs typeface="Lato Bold"/>
                <a:sym typeface="Lato Bold"/>
              </a:rPr>
              <a:t>GIORDANA MECAGNI</a:t>
            </a:r>
            <a:r>
              <a:rPr lang="en-US" sz="2800" spc="280">
                <a:solidFill>
                  <a:srgbClr val="000000"/>
                </a:solidFill>
                <a:latin typeface="Lato"/>
                <a:ea typeface="Lato"/>
                <a:cs typeface="Lato"/>
                <a:sym typeface="Lato"/>
              </a:rPr>
              <a:t> RESEARCHER</a:t>
            </a:r>
          </a:p>
        </p:txBody>
      </p:sp>
      <p:sp>
        <p:nvSpPr>
          <p:cNvPr id="14" name="TextBox 14"/>
          <p:cNvSpPr txBox="1"/>
          <p:nvPr/>
        </p:nvSpPr>
        <p:spPr>
          <a:xfrm>
            <a:off x="1321475" y="5858511"/>
            <a:ext cx="6138864" cy="1012444"/>
          </a:xfrm>
          <a:prstGeom prst="rect">
            <a:avLst/>
          </a:prstGeom>
        </p:spPr>
        <p:txBody>
          <a:bodyPr lIns="0" tIns="0" rIns="0" bIns="0" rtlCol="0" anchor="t">
            <a:spAutoFit/>
          </a:bodyPr>
          <a:lstStyle/>
          <a:p>
            <a:pPr algn="l">
              <a:lnSpc>
                <a:spcPts val="4088"/>
              </a:lnSpc>
            </a:pPr>
            <a:r>
              <a:rPr lang="en-US" sz="2800" b="1" spc="280">
                <a:solidFill>
                  <a:srgbClr val="000000"/>
                </a:solidFill>
                <a:latin typeface="Lato Bold"/>
                <a:ea typeface="Lato Bold"/>
                <a:cs typeface="Lato Bold"/>
                <a:sym typeface="Lato Bold"/>
              </a:rPr>
              <a:t>RICHARD L. O’BRYANT</a:t>
            </a:r>
          </a:p>
          <a:p>
            <a:pPr marL="0" lvl="0" indent="0" algn="l">
              <a:lnSpc>
                <a:spcPts val="4088"/>
              </a:lnSpc>
              <a:spcBef>
                <a:spcPct val="0"/>
              </a:spcBef>
            </a:pPr>
            <a:r>
              <a:rPr lang="en-US" sz="2800" spc="280">
                <a:solidFill>
                  <a:srgbClr val="000000"/>
                </a:solidFill>
                <a:latin typeface="Lato"/>
                <a:ea typeface="Lato"/>
                <a:cs typeface="Lato"/>
                <a:sym typeface="Lato"/>
              </a:rPr>
              <a:t>LEAD RESEARCHER</a:t>
            </a:r>
          </a:p>
        </p:txBody>
      </p:sp>
      <p:sp>
        <p:nvSpPr>
          <p:cNvPr id="15" name="TextBox 15"/>
          <p:cNvSpPr txBox="1"/>
          <p:nvPr/>
        </p:nvSpPr>
        <p:spPr>
          <a:xfrm>
            <a:off x="1321475" y="7001924"/>
            <a:ext cx="6138864" cy="1012444"/>
          </a:xfrm>
          <a:prstGeom prst="rect">
            <a:avLst/>
          </a:prstGeom>
        </p:spPr>
        <p:txBody>
          <a:bodyPr lIns="0" tIns="0" rIns="0" bIns="0" rtlCol="0" anchor="t">
            <a:spAutoFit/>
          </a:bodyPr>
          <a:lstStyle/>
          <a:p>
            <a:pPr algn="l">
              <a:lnSpc>
                <a:spcPts val="4088"/>
              </a:lnSpc>
            </a:pPr>
            <a:r>
              <a:rPr lang="en-US" sz="2800" b="1" spc="280">
                <a:solidFill>
                  <a:srgbClr val="000000"/>
                </a:solidFill>
                <a:latin typeface="Lato Bold"/>
                <a:ea typeface="Lato Bold"/>
                <a:cs typeface="Lato Bold"/>
                <a:sym typeface="Lato Bold"/>
              </a:rPr>
              <a:t>PETER ENRICH </a:t>
            </a:r>
          </a:p>
          <a:p>
            <a:pPr marL="0" lvl="0" indent="0" algn="l">
              <a:lnSpc>
                <a:spcPts val="4088"/>
              </a:lnSpc>
              <a:spcBef>
                <a:spcPct val="0"/>
              </a:spcBef>
            </a:pPr>
            <a:r>
              <a:rPr lang="en-US" sz="2800" spc="280">
                <a:solidFill>
                  <a:srgbClr val="000000"/>
                </a:solidFill>
                <a:latin typeface="Lato"/>
                <a:ea typeface="Lato"/>
                <a:cs typeface="Lato"/>
                <a:sym typeface="Lato"/>
              </a:rPr>
              <a:t>LEAD RESEARCHER</a:t>
            </a:r>
          </a:p>
        </p:txBody>
      </p:sp>
      <p:sp>
        <p:nvSpPr>
          <p:cNvPr id="16" name="TextBox 16"/>
          <p:cNvSpPr txBox="1"/>
          <p:nvPr/>
        </p:nvSpPr>
        <p:spPr>
          <a:xfrm>
            <a:off x="1321475" y="8141081"/>
            <a:ext cx="6138864" cy="1012444"/>
          </a:xfrm>
          <a:prstGeom prst="rect">
            <a:avLst/>
          </a:prstGeom>
        </p:spPr>
        <p:txBody>
          <a:bodyPr lIns="0" tIns="0" rIns="0" bIns="0" rtlCol="0" anchor="t">
            <a:spAutoFit/>
          </a:bodyPr>
          <a:lstStyle/>
          <a:p>
            <a:pPr algn="l">
              <a:lnSpc>
                <a:spcPts val="4088"/>
              </a:lnSpc>
            </a:pPr>
            <a:r>
              <a:rPr lang="en-US" sz="2800" b="1" spc="280">
                <a:solidFill>
                  <a:srgbClr val="000000"/>
                </a:solidFill>
                <a:latin typeface="Lato Bold"/>
                <a:ea typeface="Lato Bold"/>
                <a:cs typeface="Lato Bold"/>
                <a:sym typeface="Lato Bold"/>
              </a:rPr>
              <a:t>ZEBULON MILETSKY</a:t>
            </a:r>
          </a:p>
          <a:p>
            <a:pPr marL="0" lvl="0" indent="0" algn="l">
              <a:lnSpc>
                <a:spcPts val="4088"/>
              </a:lnSpc>
              <a:spcBef>
                <a:spcPct val="0"/>
              </a:spcBef>
            </a:pPr>
            <a:r>
              <a:rPr lang="en-US" sz="2800" spc="280">
                <a:solidFill>
                  <a:srgbClr val="000000"/>
                </a:solidFill>
                <a:latin typeface="Lato"/>
                <a:ea typeface="Lato"/>
                <a:cs typeface="Lato"/>
                <a:sym typeface="Lato"/>
              </a:rPr>
              <a:t>LEAD RESEARCHER</a:t>
            </a:r>
          </a:p>
        </p:txBody>
      </p:sp>
      <p:sp>
        <p:nvSpPr>
          <p:cNvPr id="17" name="TextBox 17"/>
          <p:cNvSpPr txBox="1"/>
          <p:nvPr/>
        </p:nvSpPr>
        <p:spPr>
          <a:xfrm>
            <a:off x="10733377" y="7001924"/>
            <a:ext cx="6138864" cy="1012444"/>
          </a:xfrm>
          <a:prstGeom prst="rect">
            <a:avLst/>
          </a:prstGeom>
        </p:spPr>
        <p:txBody>
          <a:bodyPr lIns="0" tIns="0" rIns="0" bIns="0" rtlCol="0" anchor="t">
            <a:spAutoFit/>
          </a:bodyPr>
          <a:lstStyle/>
          <a:p>
            <a:pPr algn="l">
              <a:lnSpc>
                <a:spcPts val="4088"/>
              </a:lnSpc>
            </a:pPr>
            <a:r>
              <a:rPr lang="en-US" sz="2800" b="1" spc="280">
                <a:solidFill>
                  <a:srgbClr val="000000"/>
                </a:solidFill>
                <a:latin typeface="Lato Bold"/>
                <a:ea typeface="Lato Bold"/>
                <a:cs typeface="Lato Bold"/>
                <a:sym typeface="Lato Bold"/>
              </a:rPr>
              <a:t>CHRISTOPHER THOMAS </a:t>
            </a:r>
          </a:p>
          <a:p>
            <a:pPr marL="0" lvl="0" indent="0" algn="l">
              <a:lnSpc>
                <a:spcPts val="4088"/>
              </a:lnSpc>
              <a:spcBef>
                <a:spcPct val="0"/>
              </a:spcBef>
            </a:pPr>
            <a:r>
              <a:rPr lang="en-US" sz="2800" spc="280">
                <a:solidFill>
                  <a:srgbClr val="000000"/>
                </a:solidFill>
                <a:latin typeface="Lato"/>
                <a:ea typeface="Lato"/>
                <a:cs typeface="Lato"/>
                <a:sym typeface="Lato"/>
              </a:rPr>
              <a:t>RESEARCHER</a:t>
            </a:r>
          </a:p>
        </p:txBody>
      </p:sp>
      <p:sp>
        <p:nvSpPr>
          <p:cNvPr id="18" name="TextBox 18"/>
          <p:cNvSpPr txBox="1"/>
          <p:nvPr/>
        </p:nvSpPr>
        <p:spPr>
          <a:xfrm>
            <a:off x="10733377" y="5858511"/>
            <a:ext cx="6138864" cy="1012444"/>
          </a:xfrm>
          <a:prstGeom prst="rect">
            <a:avLst/>
          </a:prstGeom>
        </p:spPr>
        <p:txBody>
          <a:bodyPr lIns="0" tIns="0" rIns="0" bIns="0" rtlCol="0" anchor="t">
            <a:spAutoFit/>
          </a:bodyPr>
          <a:lstStyle/>
          <a:p>
            <a:pPr algn="l">
              <a:lnSpc>
                <a:spcPts val="4088"/>
              </a:lnSpc>
            </a:pPr>
            <a:r>
              <a:rPr lang="en-US" sz="2800" b="1" spc="280">
                <a:solidFill>
                  <a:srgbClr val="000000"/>
                </a:solidFill>
                <a:latin typeface="Lato Bold"/>
                <a:ea typeface="Lato Bold"/>
                <a:cs typeface="Lato Bold"/>
                <a:sym typeface="Lato Bold"/>
              </a:rPr>
              <a:t>TAYLOR MCDOWELL </a:t>
            </a:r>
          </a:p>
          <a:p>
            <a:pPr marL="0" lvl="0" indent="0" algn="l">
              <a:lnSpc>
                <a:spcPts val="4088"/>
              </a:lnSpc>
              <a:spcBef>
                <a:spcPct val="0"/>
              </a:spcBef>
            </a:pPr>
            <a:r>
              <a:rPr lang="en-US" sz="2800" spc="280">
                <a:solidFill>
                  <a:srgbClr val="000000"/>
                </a:solidFill>
                <a:latin typeface="Lato"/>
                <a:ea typeface="Lato"/>
                <a:cs typeface="Lato"/>
                <a:sym typeface="Lato"/>
              </a:rPr>
              <a:t>RESEARCHER</a:t>
            </a:r>
          </a:p>
        </p:txBody>
      </p:sp>
      <p:sp>
        <p:nvSpPr>
          <p:cNvPr id="19" name="TextBox 19"/>
          <p:cNvSpPr txBox="1"/>
          <p:nvPr/>
        </p:nvSpPr>
        <p:spPr>
          <a:xfrm>
            <a:off x="10733377" y="2423511"/>
            <a:ext cx="6138864" cy="1012444"/>
          </a:xfrm>
          <a:prstGeom prst="rect">
            <a:avLst/>
          </a:prstGeom>
        </p:spPr>
        <p:txBody>
          <a:bodyPr lIns="0" tIns="0" rIns="0" bIns="0" rtlCol="0" anchor="t">
            <a:spAutoFit/>
          </a:bodyPr>
          <a:lstStyle/>
          <a:p>
            <a:pPr algn="l">
              <a:lnSpc>
                <a:spcPts val="4088"/>
              </a:lnSpc>
            </a:pPr>
            <a:r>
              <a:rPr lang="en-US" sz="2800" b="1" spc="280">
                <a:solidFill>
                  <a:srgbClr val="000000"/>
                </a:solidFill>
                <a:latin typeface="Lato Bold"/>
                <a:ea typeface="Lato Bold"/>
                <a:cs typeface="Lato Bold"/>
                <a:sym typeface="Lato Bold"/>
              </a:rPr>
              <a:t>KABRIA BAUMGARTEN </a:t>
            </a:r>
          </a:p>
          <a:p>
            <a:pPr marL="0" lvl="0" indent="0" algn="l">
              <a:lnSpc>
                <a:spcPts val="4088"/>
              </a:lnSpc>
              <a:spcBef>
                <a:spcPct val="0"/>
              </a:spcBef>
            </a:pPr>
            <a:r>
              <a:rPr lang="en-US" sz="2800" spc="280">
                <a:solidFill>
                  <a:srgbClr val="000000"/>
                </a:solidFill>
                <a:latin typeface="Lato"/>
                <a:ea typeface="Lato"/>
                <a:cs typeface="Lato"/>
                <a:sym typeface="Lato"/>
              </a:rPr>
              <a:t>LEAD RESEARCHER</a:t>
            </a:r>
          </a:p>
        </p:txBody>
      </p:sp>
    </p:spTree>
  </p:cSld>
  <p:clrMapOvr>
    <a:masterClrMapping/>
  </p:clrMapOvr>
  <p:transition spd="slow">
    <p:push/>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9F5"/>
        </a:solidFill>
        <a:effectLst/>
      </p:bgPr>
    </p:bg>
    <p:spTree>
      <p:nvGrpSpPr>
        <p:cNvPr id="1" name=""/>
        <p:cNvGrpSpPr/>
        <p:nvPr/>
      </p:nvGrpSpPr>
      <p:grpSpPr>
        <a:xfrm>
          <a:off x="0" y="0"/>
          <a:ext cx="0" cy="0"/>
          <a:chOff x="0" y="0"/>
          <a:chExt cx="0" cy="0"/>
        </a:xfrm>
      </p:grpSpPr>
      <p:sp>
        <p:nvSpPr>
          <p:cNvPr id="2" name="AutoShape 2"/>
          <p:cNvSpPr/>
          <p:nvPr/>
        </p:nvSpPr>
        <p:spPr>
          <a:xfrm>
            <a:off x="-1322633" y="-318412"/>
            <a:ext cx="10746275" cy="11021796"/>
          </a:xfrm>
          <a:prstGeom prst="rect">
            <a:avLst/>
          </a:prstGeom>
          <a:solidFill>
            <a:srgbClr val="A4804A">
              <a:alpha val="26667"/>
            </a:srgbClr>
          </a:solidFill>
        </p:spPr>
        <p:txBody>
          <a:bodyPr/>
          <a:lstStyle/>
          <a:p>
            <a:endParaRPr lang="en-US"/>
          </a:p>
        </p:txBody>
      </p:sp>
      <p:sp>
        <p:nvSpPr>
          <p:cNvPr id="3" name="AutoShape 3"/>
          <p:cNvSpPr/>
          <p:nvPr/>
        </p:nvSpPr>
        <p:spPr>
          <a:xfrm rot="5400000">
            <a:off x="-219155" y="1849160"/>
            <a:ext cx="1567974" cy="31830"/>
          </a:xfrm>
          <a:prstGeom prst="rect">
            <a:avLst/>
          </a:prstGeom>
          <a:solidFill>
            <a:srgbClr val="C8102E"/>
          </a:solidFill>
        </p:spPr>
        <p:txBody>
          <a:bodyPr/>
          <a:lstStyle/>
          <a:p>
            <a:endParaRPr lang="en-US"/>
          </a:p>
        </p:txBody>
      </p:sp>
      <p:sp>
        <p:nvSpPr>
          <p:cNvPr id="4" name="AutoShape 4"/>
          <p:cNvSpPr/>
          <p:nvPr/>
        </p:nvSpPr>
        <p:spPr>
          <a:xfrm rot="-10800000">
            <a:off x="1572203" y="2649062"/>
            <a:ext cx="8548225" cy="37580"/>
          </a:xfrm>
          <a:prstGeom prst="rect">
            <a:avLst/>
          </a:prstGeom>
          <a:solidFill>
            <a:srgbClr val="A4804A"/>
          </a:solidFill>
          <a:ln cap="sq">
            <a:noFill/>
            <a:prstDash val="solid"/>
            <a:miter/>
          </a:ln>
        </p:spPr>
        <p:txBody>
          <a:bodyPr/>
          <a:lstStyle/>
          <a:p>
            <a:endParaRPr lang="en-US"/>
          </a:p>
        </p:txBody>
      </p:sp>
      <p:sp>
        <p:nvSpPr>
          <p:cNvPr id="5" name="AutoShape 5"/>
          <p:cNvSpPr/>
          <p:nvPr/>
        </p:nvSpPr>
        <p:spPr>
          <a:xfrm>
            <a:off x="0" y="2857601"/>
            <a:ext cx="9423642" cy="6888186"/>
          </a:xfrm>
          <a:prstGeom prst="rect">
            <a:avLst/>
          </a:prstGeom>
          <a:gradFill rotWithShape="1">
            <a:gsLst>
              <a:gs pos="0">
                <a:srgbClr val="A4804A">
                  <a:alpha val="100000"/>
                </a:srgbClr>
              </a:gs>
              <a:gs pos="100000">
                <a:srgbClr val="FFFFFF">
                  <a:alpha val="100000"/>
                </a:srgbClr>
              </a:gs>
            </a:gsLst>
            <a:lin ang="2700000"/>
          </a:gradFill>
        </p:spPr>
        <p:txBody>
          <a:bodyPr/>
          <a:lstStyle/>
          <a:p>
            <a:endParaRPr lang="en-US"/>
          </a:p>
        </p:txBody>
      </p:sp>
      <p:sp>
        <p:nvSpPr>
          <p:cNvPr id="6" name="Freeform 6"/>
          <p:cNvSpPr/>
          <p:nvPr/>
        </p:nvSpPr>
        <p:spPr>
          <a:xfrm>
            <a:off x="1589185" y="2996917"/>
            <a:ext cx="4388547" cy="2889486"/>
          </a:xfrm>
          <a:custGeom>
            <a:avLst/>
            <a:gdLst/>
            <a:ahLst/>
            <a:cxnLst/>
            <a:rect l="l" t="t" r="r" b="b"/>
            <a:pathLst>
              <a:path w="4388547" h="2889486">
                <a:moveTo>
                  <a:pt x="0" y="0"/>
                </a:moveTo>
                <a:lnTo>
                  <a:pt x="4388546" y="0"/>
                </a:lnTo>
                <a:lnTo>
                  <a:pt x="4388546" y="2889486"/>
                </a:lnTo>
                <a:lnTo>
                  <a:pt x="0" y="2889486"/>
                </a:lnTo>
                <a:lnTo>
                  <a:pt x="0" y="0"/>
                </a:lnTo>
                <a:close/>
              </a:path>
            </a:pathLst>
          </a:custGeom>
          <a:blipFill>
            <a:blip r:embed="rId3"/>
            <a:stretch>
              <a:fillRect l="-10998" t="-13398" r="-6060" b="-13831"/>
            </a:stretch>
          </a:blipFill>
        </p:spPr>
        <p:txBody>
          <a:bodyPr/>
          <a:lstStyle/>
          <a:p>
            <a:endParaRPr lang="en-US"/>
          </a:p>
        </p:txBody>
      </p:sp>
      <p:sp>
        <p:nvSpPr>
          <p:cNvPr id="7" name="Freeform 7"/>
          <p:cNvSpPr/>
          <p:nvPr/>
        </p:nvSpPr>
        <p:spPr>
          <a:xfrm>
            <a:off x="5216382" y="5143500"/>
            <a:ext cx="3927618" cy="2636852"/>
          </a:xfrm>
          <a:custGeom>
            <a:avLst/>
            <a:gdLst/>
            <a:ahLst/>
            <a:cxnLst/>
            <a:rect l="l" t="t" r="r" b="b"/>
            <a:pathLst>
              <a:path w="3927618" h="2636852">
                <a:moveTo>
                  <a:pt x="0" y="0"/>
                </a:moveTo>
                <a:lnTo>
                  <a:pt x="3927618" y="0"/>
                </a:lnTo>
                <a:lnTo>
                  <a:pt x="3927618" y="2636852"/>
                </a:lnTo>
                <a:lnTo>
                  <a:pt x="0" y="2636852"/>
                </a:lnTo>
                <a:lnTo>
                  <a:pt x="0" y="0"/>
                </a:lnTo>
                <a:close/>
              </a:path>
            </a:pathLst>
          </a:custGeom>
          <a:blipFill>
            <a:blip r:embed="rId4"/>
            <a:stretch>
              <a:fillRect t="-19361" r="-19361"/>
            </a:stretch>
          </a:blipFill>
        </p:spPr>
        <p:txBody>
          <a:bodyPr/>
          <a:lstStyle/>
          <a:p>
            <a:endParaRPr lang="en-US"/>
          </a:p>
        </p:txBody>
      </p:sp>
      <p:sp>
        <p:nvSpPr>
          <p:cNvPr id="8" name="Freeform 8"/>
          <p:cNvSpPr/>
          <p:nvPr/>
        </p:nvSpPr>
        <p:spPr>
          <a:xfrm>
            <a:off x="1572203" y="6680394"/>
            <a:ext cx="4405528" cy="2899432"/>
          </a:xfrm>
          <a:custGeom>
            <a:avLst/>
            <a:gdLst/>
            <a:ahLst/>
            <a:cxnLst/>
            <a:rect l="l" t="t" r="r" b="b"/>
            <a:pathLst>
              <a:path w="4405528" h="2899432">
                <a:moveTo>
                  <a:pt x="0" y="0"/>
                </a:moveTo>
                <a:lnTo>
                  <a:pt x="4405528" y="0"/>
                </a:lnTo>
                <a:lnTo>
                  <a:pt x="4405528" y="2899432"/>
                </a:lnTo>
                <a:lnTo>
                  <a:pt x="0" y="2899432"/>
                </a:lnTo>
                <a:lnTo>
                  <a:pt x="0" y="0"/>
                </a:lnTo>
                <a:close/>
              </a:path>
            </a:pathLst>
          </a:custGeom>
          <a:blipFill>
            <a:blip r:embed="rId5"/>
            <a:stretch>
              <a:fillRect l="-4621" t="-3991" r="-4460" b="-5725"/>
            </a:stretch>
          </a:blipFill>
        </p:spPr>
        <p:txBody>
          <a:bodyPr/>
          <a:lstStyle/>
          <a:p>
            <a:endParaRPr lang="en-US"/>
          </a:p>
        </p:txBody>
      </p:sp>
      <p:sp>
        <p:nvSpPr>
          <p:cNvPr id="9" name="TextBox 9"/>
          <p:cNvSpPr txBox="1"/>
          <p:nvPr/>
        </p:nvSpPr>
        <p:spPr>
          <a:xfrm>
            <a:off x="1713917" y="1019175"/>
            <a:ext cx="6239188" cy="916305"/>
          </a:xfrm>
          <a:prstGeom prst="rect">
            <a:avLst/>
          </a:prstGeom>
        </p:spPr>
        <p:txBody>
          <a:bodyPr lIns="0" tIns="0" rIns="0" bIns="0" rtlCol="0" anchor="t">
            <a:spAutoFit/>
          </a:bodyPr>
          <a:lstStyle/>
          <a:p>
            <a:pPr algn="l">
              <a:lnSpc>
                <a:spcPts val="7259"/>
              </a:lnSpc>
            </a:pPr>
            <a:r>
              <a:rPr lang="en-US" sz="6000" spc="179">
                <a:solidFill>
                  <a:srgbClr val="C8102E"/>
                </a:solidFill>
                <a:latin typeface="Lato"/>
                <a:ea typeface="Lato"/>
                <a:cs typeface="Lato"/>
                <a:sym typeface="Lato"/>
              </a:rPr>
              <a:t>Topics</a:t>
            </a:r>
          </a:p>
        </p:txBody>
      </p:sp>
      <p:sp>
        <p:nvSpPr>
          <p:cNvPr id="10" name="TextBox 10"/>
          <p:cNvSpPr txBox="1"/>
          <p:nvPr/>
        </p:nvSpPr>
        <p:spPr>
          <a:xfrm rot="-5400000">
            <a:off x="-2082202" y="6095012"/>
            <a:ext cx="5595058" cy="626745"/>
          </a:xfrm>
          <a:prstGeom prst="rect">
            <a:avLst/>
          </a:prstGeom>
        </p:spPr>
        <p:txBody>
          <a:bodyPr lIns="0" tIns="0" rIns="0" bIns="0" rtlCol="0" anchor="t">
            <a:spAutoFit/>
          </a:bodyPr>
          <a:lstStyle/>
          <a:p>
            <a:pPr algn="l">
              <a:lnSpc>
                <a:spcPts val="1679"/>
              </a:lnSpc>
            </a:pPr>
            <a:r>
              <a:rPr lang="en-US" sz="1200" spc="60">
                <a:solidFill>
                  <a:srgbClr val="A4804A"/>
                </a:solidFill>
                <a:latin typeface="Lato"/>
                <a:ea typeface="Lato"/>
                <a:cs typeface="Lato"/>
                <a:sym typeface="Lato"/>
              </a:rPr>
              <a:t>SLAVERY AND ITS LEGACY: BOSTON, 1940-2020</a:t>
            </a:r>
          </a:p>
          <a:p>
            <a:pPr algn="l">
              <a:lnSpc>
                <a:spcPts val="1679"/>
              </a:lnSpc>
            </a:pPr>
            <a:r>
              <a:rPr lang="en-US" sz="1200" spc="60">
                <a:solidFill>
                  <a:srgbClr val="A4804A"/>
                </a:solidFill>
                <a:latin typeface="Lato"/>
                <a:ea typeface="Lato"/>
                <a:cs typeface="Lato"/>
                <a:sym typeface="Lato"/>
              </a:rPr>
              <a:t>NORTHEASTERN UNIVERSITY</a:t>
            </a:r>
          </a:p>
          <a:p>
            <a:pPr algn="l">
              <a:lnSpc>
                <a:spcPts val="1679"/>
              </a:lnSpc>
            </a:pPr>
            <a:endParaRPr lang="en-US" sz="1200" spc="60">
              <a:solidFill>
                <a:srgbClr val="A4804A"/>
              </a:solidFill>
              <a:latin typeface="Lato"/>
              <a:ea typeface="Lato"/>
              <a:cs typeface="Lato"/>
              <a:sym typeface="Lato"/>
            </a:endParaRPr>
          </a:p>
        </p:txBody>
      </p:sp>
      <p:sp>
        <p:nvSpPr>
          <p:cNvPr id="11" name="TextBox 11"/>
          <p:cNvSpPr txBox="1"/>
          <p:nvPr/>
        </p:nvSpPr>
        <p:spPr>
          <a:xfrm>
            <a:off x="10826671" y="1014413"/>
            <a:ext cx="6432629" cy="523875"/>
          </a:xfrm>
          <a:prstGeom prst="rect">
            <a:avLst/>
          </a:prstGeom>
        </p:spPr>
        <p:txBody>
          <a:bodyPr lIns="0" tIns="0" rIns="0" bIns="0" rtlCol="0" anchor="t">
            <a:spAutoFit/>
          </a:bodyPr>
          <a:lstStyle/>
          <a:p>
            <a:pPr marL="0" lvl="0" indent="0" algn="l">
              <a:lnSpc>
                <a:spcPts val="4200"/>
              </a:lnSpc>
              <a:spcBef>
                <a:spcPct val="0"/>
              </a:spcBef>
            </a:pPr>
            <a:r>
              <a:rPr lang="en-US" sz="3000">
                <a:solidFill>
                  <a:srgbClr val="000000"/>
                </a:solidFill>
                <a:latin typeface="Lato"/>
                <a:ea typeface="Lato"/>
                <a:cs typeface="Lato"/>
                <a:sym typeface="Lato"/>
              </a:rPr>
              <a:t>THREE </a:t>
            </a:r>
            <a:r>
              <a:rPr lang="en-US" sz="3000" b="1">
                <a:solidFill>
                  <a:srgbClr val="000000"/>
                </a:solidFill>
                <a:latin typeface="Lato Bold"/>
                <a:ea typeface="Lato Bold"/>
                <a:cs typeface="Lato Bold"/>
                <a:sym typeface="Lato Bold"/>
              </a:rPr>
              <a:t>PRIMARY</a:t>
            </a:r>
            <a:r>
              <a:rPr lang="en-US" sz="3000">
                <a:solidFill>
                  <a:srgbClr val="000000"/>
                </a:solidFill>
                <a:latin typeface="Lato"/>
                <a:ea typeface="Lato"/>
                <a:cs typeface="Lato"/>
                <a:sym typeface="Lato"/>
              </a:rPr>
              <a:t> TOPICS:</a:t>
            </a:r>
          </a:p>
        </p:txBody>
      </p:sp>
      <p:sp>
        <p:nvSpPr>
          <p:cNvPr id="12" name="TextBox 12"/>
          <p:cNvSpPr txBox="1"/>
          <p:nvPr/>
        </p:nvSpPr>
        <p:spPr>
          <a:xfrm>
            <a:off x="10826671" y="2133410"/>
            <a:ext cx="5835845" cy="416213"/>
          </a:xfrm>
          <a:prstGeom prst="rect">
            <a:avLst/>
          </a:prstGeom>
        </p:spPr>
        <p:txBody>
          <a:bodyPr lIns="0" tIns="0" rIns="0" bIns="0" rtlCol="0" anchor="t">
            <a:spAutoFit/>
          </a:bodyPr>
          <a:lstStyle/>
          <a:p>
            <a:pPr algn="l">
              <a:lnSpc>
                <a:spcPts val="3496"/>
              </a:lnSpc>
            </a:pPr>
            <a:r>
              <a:rPr lang="en-US" sz="2395" spc="239">
                <a:solidFill>
                  <a:srgbClr val="000000"/>
                </a:solidFill>
                <a:latin typeface="Lato"/>
                <a:ea typeface="Lato"/>
                <a:cs typeface="Lato"/>
                <a:sym typeface="Lato"/>
              </a:rPr>
              <a:t>EDUCATION</a:t>
            </a:r>
          </a:p>
        </p:txBody>
      </p:sp>
      <p:sp>
        <p:nvSpPr>
          <p:cNvPr id="13" name="TextBox 13"/>
          <p:cNvSpPr txBox="1"/>
          <p:nvPr/>
        </p:nvSpPr>
        <p:spPr>
          <a:xfrm>
            <a:off x="10826671" y="2939767"/>
            <a:ext cx="6432629" cy="854363"/>
          </a:xfrm>
          <a:prstGeom prst="rect">
            <a:avLst/>
          </a:prstGeom>
        </p:spPr>
        <p:txBody>
          <a:bodyPr lIns="0" tIns="0" rIns="0" bIns="0" rtlCol="0" anchor="t">
            <a:spAutoFit/>
          </a:bodyPr>
          <a:lstStyle/>
          <a:p>
            <a:pPr algn="l">
              <a:lnSpc>
                <a:spcPts val="3496"/>
              </a:lnSpc>
            </a:pPr>
            <a:r>
              <a:rPr lang="en-US" sz="2395" spc="239">
                <a:solidFill>
                  <a:srgbClr val="000000"/>
                </a:solidFill>
                <a:latin typeface="Lato"/>
                <a:ea typeface="Lato"/>
                <a:cs typeface="Lato"/>
                <a:sym typeface="Lato"/>
              </a:rPr>
              <a:t>BOSTON POLICE AND FIRE DEPARTMENTS</a:t>
            </a:r>
          </a:p>
        </p:txBody>
      </p:sp>
      <p:sp>
        <p:nvSpPr>
          <p:cNvPr id="14" name="TextBox 14"/>
          <p:cNvSpPr txBox="1"/>
          <p:nvPr/>
        </p:nvSpPr>
        <p:spPr>
          <a:xfrm>
            <a:off x="10826671" y="4188765"/>
            <a:ext cx="6432629" cy="416213"/>
          </a:xfrm>
          <a:prstGeom prst="rect">
            <a:avLst/>
          </a:prstGeom>
        </p:spPr>
        <p:txBody>
          <a:bodyPr lIns="0" tIns="0" rIns="0" bIns="0" rtlCol="0" anchor="t">
            <a:spAutoFit/>
          </a:bodyPr>
          <a:lstStyle/>
          <a:p>
            <a:pPr algn="l">
              <a:lnSpc>
                <a:spcPts val="3496"/>
              </a:lnSpc>
            </a:pPr>
            <a:r>
              <a:rPr lang="en-US" sz="2395" spc="239">
                <a:solidFill>
                  <a:srgbClr val="000000"/>
                </a:solidFill>
                <a:latin typeface="Lato"/>
                <a:ea typeface="Lato"/>
                <a:cs typeface="Lato"/>
                <a:sym typeface="Lato"/>
              </a:rPr>
              <a:t>HOUSING AND URBAN RENEWAL</a:t>
            </a:r>
          </a:p>
        </p:txBody>
      </p:sp>
      <p:grpSp>
        <p:nvGrpSpPr>
          <p:cNvPr id="15" name="Group 15"/>
          <p:cNvGrpSpPr/>
          <p:nvPr/>
        </p:nvGrpSpPr>
        <p:grpSpPr>
          <a:xfrm>
            <a:off x="10826671" y="5419132"/>
            <a:ext cx="6432629" cy="3786780"/>
            <a:chOff x="0" y="0"/>
            <a:chExt cx="8576838" cy="5049040"/>
          </a:xfrm>
        </p:grpSpPr>
        <p:sp>
          <p:nvSpPr>
            <p:cNvPr id="16" name="TextBox 16"/>
            <p:cNvSpPr txBox="1"/>
            <p:nvPr/>
          </p:nvSpPr>
          <p:spPr>
            <a:xfrm>
              <a:off x="0" y="-66675"/>
              <a:ext cx="8576838" cy="676275"/>
            </a:xfrm>
            <a:prstGeom prst="rect">
              <a:avLst/>
            </a:prstGeom>
          </p:spPr>
          <p:txBody>
            <a:bodyPr lIns="0" tIns="0" rIns="0" bIns="0" rtlCol="0" anchor="t">
              <a:spAutoFit/>
            </a:bodyPr>
            <a:lstStyle/>
            <a:p>
              <a:pPr marL="0" lvl="0" indent="0" algn="l">
                <a:lnSpc>
                  <a:spcPts val="4200"/>
                </a:lnSpc>
                <a:spcBef>
                  <a:spcPct val="0"/>
                </a:spcBef>
              </a:pPr>
              <a:r>
                <a:rPr lang="en-US" sz="3000">
                  <a:solidFill>
                    <a:srgbClr val="000000"/>
                  </a:solidFill>
                  <a:latin typeface="Lato"/>
                  <a:ea typeface="Lato"/>
                  <a:cs typeface="Lato"/>
                  <a:sym typeface="Lato"/>
                </a:rPr>
                <a:t>THREE </a:t>
              </a:r>
              <a:r>
                <a:rPr lang="en-US" sz="3000" b="1">
                  <a:solidFill>
                    <a:srgbClr val="000000"/>
                  </a:solidFill>
                  <a:latin typeface="Lato Bold"/>
                  <a:ea typeface="Lato Bold"/>
                  <a:cs typeface="Lato Bold"/>
                  <a:sym typeface="Lato Bold"/>
                </a:rPr>
                <a:t>SUB-AREAS</a:t>
              </a:r>
              <a:r>
                <a:rPr lang="en-US" sz="3000">
                  <a:solidFill>
                    <a:srgbClr val="000000"/>
                  </a:solidFill>
                  <a:latin typeface="Lato"/>
                  <a:ea typeface="Lato"/>
                  <a:cs typeface="Lato"/>
                  <a:sym typeface="Lato"/>
                </a:rPr>
                <a:t>:</a:t>
              </a:r>
            </a:p>
          </p:txBody>
        </p:sp>
        <p:sp>
          <p:nvSpPr>
            <p:cNvPr id="17" name="TextBox 17"/>
            <p:cNvSpPr txBox="1"/>
            <p:nvPr/>
          </p:nvSpPr>
          <p:spPr>
            <a:xfrm>
              <a:off x="0" y="1390650"/>
              <a:ext cx="7781126" cy="1120101"/>
            </a:xfrm>
            <a:prstGeom prst="rect">
              <a:avLst/>
            </a:prstGeom>
          </p:spPr>
          <p:txBody>
            <a:bodyPr lIns="0" tIns="0" rIns="0" bIns="0" rtlCol="0" anchor="t">
              <a:spAutoFit/>
            </a:bodyPr>
            <a:lstStyle/>
            <a:p>
              <a:pPr algn="l">
                <a:lnSpc>
                  <a:spcPts val="3496"/>
                </a:lnSpc>
              </a:pPr>
              <a:r>
                <a:rPr lang="en-US" sz="2395" spc="239">
                  <a:solidFill>
                    <a:srgbClr val="000000"/>
                  </a:solidFill>
                  <a:latin typeface="Lato"/>
                  <a:ea typeface="Lato"/>
                  <a:cs typeface="Lato"/>
                  <a:sym typeface="Lato"/>
                </a:rPr>
                <a:t>DISPARITIES IN TREATMENT IN THE CRIMINAL JUSTICE SYSTEM</a:t>
              </a:r>
            </a:p>
          </p:txBody>
        </p:sp>
        <p:sp>
          <p:nvSpPr>
            <p:cNvPr id="18" name="TextBox 18"/>
            <p:cNvSpPr txBox="1"/>
            <p:nvPr/>
          </p:nvSpPr>
          <p:spPr>
            <a:xfrm>
              <a:off x="0" y="2948901"/>
              <a:ext cx="8576838" cy="535901"/>
            </a:xfrm>
            <a:prstGeom prst="rect">
              <a:avLst/>
            </a:prstGeom>
          </p:spPr>
          <p:txBody>
            <a:bodyPr lIns="0" tIns="0" rIns="0" bIns="0" rtlCol="0" anchor="t">
              <a:spAutoFit/>
            </a:bodyPr>
            <a:lstStyle/>
            <a:p>
              <a:pPr algn="l">
                <a:lnSpc>
                  <a:spcPts val="3496"/>
                </a:lnSpc>
              </a:pPr>
              <a:r>
                <a:rPr lang="en-US" sz="2395" spc="239">
                  <a:solidFill>
                    <a:srgbClr val="000000"/>
                  </a:solidFill>
                  <a:latin typeface="Lato"/>
                  <a:ea typeface="Lato"/>
                  <a:cs typeface="Lato"/>
                  <a:sym typeface="Lato"/>
                </a:rPr>
                <a:t>HEALTH DISPARITIES</a:t>
              </a:r>
            </a:p>
          </p:txBody>
        </p:sp>
        <p:sp>
          <p:nvSpPr>
            <p:cNvPr id="19" name="TextBox 19"/>
            <p:cNvSpPr txBox="1"/>
            <p:nvPr/>
          </p:nvSpPr>
          <p:spPr>
            <a:xfrm>
              <a:off x="0" y="3928939"/>
              <a:ext cx="8576838" cy="1120101"/>
            </a:xfrm>
            <a:prstGeom prst="rect">
              <a:avLst/>
            </a:prstGeom>
          </p:spPr>
          <p:txBody>
            <a:bodyPr lIns="0" tIns="0" rIns="0" bIns="0" rtlCol="0" anchor="t">
              <a:spAutoFit/>
            </a:bodyPr>
            <a:lstStyle/>
            <a:p>
              <a:pPr algn="l">
                <a:lnSpc>
                  <a:spcPts val="3496"/>
                </a:lnSpc>
              </a:pPr>
              <a:r>
                <a:rPr lang="en-US" sz="2395" spc="239">
                  <a:solidFill>
                    <a:srgbClr val="000000"/>
                  </a:solidFill>
                  <a:latin typeface="Lato"/>
                  <a:ea typeface="Lato"/>
                  <a:cs typeface="Lato"/>
                  <a:sym typeface="Lato"/>
                </a:rPr>
                <a:t>PROCUREMENT POLICIES AND PRACTICES</a:t>
              </a:r>
            </a:p>
          </p:txBody>
        </p:sp>
      </p:grpSp>
    </p:spTree>
  </p:cSld>
  <p:clrMapOvr>
    <a:masterClrMapping/>
  </p:clrMapOvr>
  <p:transition spd="slow">
    <p:push/>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9F5"/>
        </a:solidFill>
        <a:effectLst/>
      </p:bgPr>
    </p:bg>
    <p:spTree>
      <p:nvGrpSpPr>
        <p:cNvPr id="1" name=""/>
        <p:cNvGrpSpPr/>
        <p:nvPr/>
      </p:nvGrpSpPr>
      <p:grpSpPr>
        <a:xfrm>
          <a:off x="0" y="0"/>
          <a:ext cx="0" cy="0"/>
          <a:chOff x="0" y="0"/>
          <a:chExt cx="0" cy="0"/>
        </a:xfrm>
      </p:grpSpPr>
      <p:sp>
        <p:nvSpPr>
          <p:cNvPr id="2" name="Freeform 2"/>
          <p:cNvSpPr/>
          <p:nvPr/>
        </p:nvSpPr>
        <p:spPr>
          <a:xfrm>
            <a:off x="1028700" y="-242535"/>
            <a:ext cx="7429069" cy="5642625"/>
          </a:xfrm>
          <a:custGeom>
            <a:avLst/>
            <a:gdLst/>
            <a:ahLst/>
            <a:cxnLst/>
            <a:rect l="l" t="t" r="r" b="b"/>
            <a:pathLst>
              <a:path w="7429069" h="5642625">
                <a:moveTo>
                  <a:pt x="0" y="0"/>
                </a:moveTo>
                <a:lnTo>
                  <a:pt x="7429069" y="0"/>
                </a:lnTo>
                <a:lnTo>
                  <a:pt x="7429069" y="5642625"/>
                </a:lnTo>
                <a:lnTo>
                  <a:pt x="0" y="5642625"/>
                </a:lnTo>
                <a:lnTo>
                  <a:pt x="0" y="0"/>
                </a:lnTo>
                <a:close/>
              </a:path>
            </a:pathLst>
          </a:custGeom>
          <a:blipFill>
            <a:blip r:embed="rId2">
              <a:alphaModFix amt="75000"/>
            </a:blip>
            <a:stretch>
              <a:fillRect t="-3225" b="-4437"/>
            </a:stretch>
          </a:blipFill>
        </p:spPr>
        <p:txBody>
          <a:bodyPr/>
          <a:lstStyle/>
          <a:p>
            <a:endParaRPr lang="en-US"/>
          </a:p>
        </p:txBody>
      </p:sp>
      <p:sp>
        <p:nvSpPr>
          <p:cNvPr id="3" name="AutoShape 3"/>
          <p:cNvSpPr/>
          <p:nvPr/>
        </p:nvSpPr>
        <p:spPr>
          <a:xfrm>
            <a:off x="6557546" y="1028700"/>
            <a:ext cx="5172907" cy="8229600"/>
          </a:xfrm>
          <a:prstGeom prst="rect">
            <a:avLst/>
          </a:prstGeom>
          <a:solidFill>
            <a:srgbClr val="C8102E"/>
          </a:solidFill>
        </p:spPr>
        <p:txBody>
          <a:bodyPr/>
          <a:lstStyle/>
          <a:p>
            <a:endParaRPr lang="en-US"/>
          </a:p>
        </p:txBody>
      </p:sp>
      <p:grpSp>
        <p:nvGrpSpPr>
          <p:cNvPr id="4" name="Group 4"/>
          <p:cNvGrpSpPr/>
          <p:nvPr/>
        </p:nvGrpSpPr>
        <p:grpSpPr>
          <a:xfrm>
            <a:off x="17259300" y="1028700"/>
            <a:ext cx="598170" cy="8124825"/>
            <a:chOff x="0" y="0"/>
            <a:chExt cx="797560" cy="10833100"/>
          </a:xfrm>
        </p:grpSpPr>
        <p:sp>
          <p:nvSpPr>
            <p:cNvPr id="5" name="AutoShape 5"/>
            <p:cNvSpPr/>
            <p:nvPr/>
          </p:nvSpPr>
          <p:spPr>
            <a:xfrm rot="-5400000">
              <a:off x="-426826" y="9766564"/>
              <a:ext cx="2090633" cy="42440"/>
            </a:xfrm>
            <a:prstGeom prst="rect">
              <a:avLst/>
            </a:prstGeom>
            <a:solidFill>
              <a:srgbClr val="C8102E"/>
            </a:solidFill>
          </p:spPr>
          <p:txBody>
            <a:bodyPr/>
            <a:lstStyle/>
            <a:p>
              <a:endParaRPr lang="en-US"/>
            </a:p>
          </p:txBody>
        </p:sp>
        <p:sp>
          <p:nvSpPr>
            <p:cNvPr id="6" name="TextBox 6"/>
            <p:cNvSpPr txBox="1"/>
            <p:nvPr/>
          </p:nvSpPr>
          <p:spPr>
            <a:xfrm rot="5400000">
              <a:off x="-3316972" y="3316972"/>
              <a:ext cx="7460077" cy="826135"/>
            </a:xfrm>
            <a:prstGeom prst="rect">
              <a:avLst/>
            </a:prstGeom>
          </p:spPr>
          <p:txBody>
            <a:bodyPr lIns="0" tIns="0" rIns="0" bIns="0" rtlCol="0" anchor="t">
              <a:spAutoFit/>
            </a:bodyPr>
            <a:lstStyle/>
            <a:p>
              <a:pPr algn="l">
                <a:lnSpc>
                  <a:spcPts val="1679"/>
                </a:lnSpc>
              </a:pPr>
              <a:r>
                <a:rPr lang="en-US" sz="1200" spc="60">
                  <a:solidFill>
                    <a:srgbClr val="A4804A"/>
                  </a:solidFill>
                  <a:latin typeface="Lato"/>
                  <a:ea typeface="Lato"/>
                  <a:cs typeface="Lato"/>
                  <a:sym typeface="Lato"/>
                </a:rPr>
                <a:t>SLAVERY AND ITS LEGACY: BOSTON, 1940-2020</a:t>
              </a:r>
            </a:p>
            <a:p>
              <a:pPr algn="l">
                <a:lnSpc>
                  <a:spcPts val="1679"/>
                </a:lnSpc>
              </a:pPr>
              <a:r>
                <a:rPr lang="en-US" sz="1200" spc="60">
                  <a:solidFill>
                    <a:srgbClr val="A4804A"/>
                  </a:solidFill>
                  <a:latin typeface="Lato"/>
                  <a:ea typeface="Lato"/>
                  <a:cs typeface="Lato"/>
                  <a:sym typeface="Lato"/>
                </a:rPr>
                <a:t>NORTHEASTERN UNIVERSITY</a:t>
              </a:r>
            </a:p>
            <a:p>
              <a:pPr algn="l">
                <a:lnSpc>
                  <a:spcPts val="1679"/>
                </a:lnSpc>
              </a:pPr>
              <a:endParaRPr lang="en-US" sz="1200" spc="60">
                <a:solidFill>
                  <a:srgbClr val="A4804A"/>
                </a:solidFill>
                <a:latin typeface="Lato"/>
                <a:ea typeface="Lato"/>
                <a:cs typeface="Lato"/>
                <a:sym typeface="Lato"/>
              </a:endParaRPr>
            </a:p>
          </p:txBody>
        </p:sp>
      </p:grpSp>
      <p:sp>
        <p:nvSpPr>
          <p:cNvPr id="7" name="TextBox 7"/>
          <p:cNvSpPr txBox="1"/>
          <p:nvPr/>
        </p:nvSpPr>
        <p:spPr>
          <a:xfrm>
            <a:off x="1028700" y="5927471"/>
            <a:ext cx="4976396" cy="3317367"/>
          </a:xfrm>
          <a:prstGeom prst="rect">
            <a:avLst/>
          </a:prstGeom>
        </p:spPr>
        <p:txBody>
          <a:bodyPr lIns="0" tIns="0" rIns="0" bIns="0" rtlCol="0" anchor="t">
            <a:spAutoFit/>
          </a:bodyPr>
          <a:lstStyle/>
          <a:p>
            <a:pPr algn="l">
              <a:lnSpc>
                <a:spcPts val="6534"/>
              </a:lnSpc>
            </a:pPr>
            <a:r>
              <a:rPr lang="en-US" sz="5400" spc="162">
                <a:solidFill>
                  <a:srgbClr val="C8102E"/>
                </a:solidFill>
                <a:latin typeface="Lato"/>
                <a:ea typeface="Lato"/>
                <a:cs typeface="Lato"/>
                <a:sym typeface="Lato"/>
              </a:rPr>
              <a:t>Boston Public Schools and Equal Quality Education </a:t>
            </a:r>
          </a:p>
        </p:txBody>
      </p:sp>
      <p:sp>
        <p:nvSpPr>
          <p:cNvPr id="8" name="TextBox 8"/>
          <p:cNvSpPr txBox="1"/>
          <p:nvPr/>
        </p:nvSpPr>
        <p:spPr>
          <a:xfrm>
            <a:off x="12282904" y="952500"/>
            <a:ext cx="4417625" cy="7218807"/>
          </a:xfrm>
          <a:prstGeom prst="rect">
            <a:avLst/>
          </a:prstGeom>
        </p:spPr>
        <p:txBody>
          <a:bodyPr lIns="0" tIns="0" rIns="0" bIns="0" rtlCol="0" anchor="t">
            <a:spAutoFit/>
          </a:bodyPr>
          <a:lstStyle/>
          <a:p>
            <a:pPr algn="l">
              <a:lnSpc>
                <a:spcPts val="3671"/>
              </a:lnSpc>
            </a:pPr>
            <a:r>
              <a:rPr lang="en-US" sz="2399" spc="95">
                <a:solidFill>
                  <a:srgbClr val="000000"/>
                </a:solidFill>
                <a:latin typeface="Lato"/>
                <a:ea typeface="Lato"/>
                <a:cs typeface="Lato"/>
                <a:sym typeface="Lato"/>
              </a:rPr>
              <a:t>Our Report on The Boston Public Schools will include a comprehensive timeline of desegregation from 1940 to 2020, emphasizing the role of the City of Boston and other government actors; a descriptive analysis of racialized school discipline practices from 1970-2020; and a descriptive analysis of the community-based projects that have or are examining the history of the issues.</a:t>
            </a:r>
          </a:p>
          <a:p>
            <a:pPr algn="l">
              <a:lnSpc>
                <a:spcPts val="3365"/>
              </a:lnSpc>
            </a:pPr>
            <a:endParaRPr lang="en-US" sz="2399" spc="95">
              <a:solidFill>
                <a:srgbClr val="000000"/>
              </a:solidFill>
              <a:latin typeface="Lato"/>
              <a:ea typeface="Lato"/>
              <a:cs typeface="Lato"/>
              <a:sym typeface="Lato"/>
            </a:endParaRPr>
          </a:p>
          <a:p>
            <a:pPr algn="l">
              <a:lnSpc>
                <a:spcPts val="3365"/>
              </a:lnSpc>
            </a:pPr>
            <a:endParaRPr lang="en-US" sz="2399" spc="95">
              <a:solidFill>
                <a:srgbClr val="000000"/>
              </a:solidFill>
              <a:latin typeface="Lato"/>
              <a:ea typeface="Lato"/>
              <a:cs typeface="Lato"/>
              <a:sym typeface="Lato"/>
            </a:endParaRPr>
          </a:p>
        </p:txBody>
      </p:sp>
      <p:sp>
        <p:nvSpPr>
          <p:cNvPr id="9" name="TextBox 9"/>
          <p:cNvSpPr txBox="1"/>
          <p:nvPr/>
        </p:nvSpPr>
        <p:spPr>
          <a:xfrm>
            <a:off x="7015361" y="1907540"/>
            <a:ext cx="4189563" cy="5683377"/>
          </a:xfrm>
          <a:prstGeom prst="rect">
            <a:avLst/>
          </a:prstGeom>
        </p:spPr>
        <p:txBody>
          <a:bodyPr lIns="0" tIns="0" rIns="0" bIns="0" rtlCol="0" anchor="t">
            <a:spAutoFit/>
          </a:bodyPr>
          <a:lstStyle/>
          <a:p>
            <a:pPr algn="ctr">
              <a:lnSpc>
                <a:spcPts val="3504"/>
              </a:lnSpc>
            </a:pPr>
            <a:r>
              <a:rPr lang="en-US" sz="2400" spc="240">
                <a:solidFill>
                  <a:srgbClr val="FFFFFF"/>
                </a:solidFill>
                <a:latin typeface="Lato"/>
                <a:ea typeface="Lato"/>
                <a:cs typeface="Lato"/>
                <a:sym typeface="Lato"/>
              </a:rPr>
              <a:t>“WHEN WE FIGHT ABOUT EDUCATION, WE’RE FIGHTING FOR OUR LIVES. WE’RE FIGHTING FOR WHAT THAT EDUCATION WILL GIVE US, WE’RE FIGHTING FOR A JOB, WE’RE FIGHTING TO EAT, WE’RE FIGHTING TO PAY OUR MEDICAL BILLS. THIS IS A TOTAL FIGHT WITH US.” </a:t>
            </a:r>
          </a:p>
        </p:txBody>
      </p:sp>
      <p:sp>
        <p:nvSpPr>
          <p:cNvPr id="10" name="TextBox 10"/>
          <p:cNvSpPr txBox="1"/>
          <p:nvPr/>
        </p:nvSpPr>
        <p:spPr>
          <a:xfrm>
            <a:off x="7642008" y="8123682"/>
            <a:ext cx="3003985" cy="405764"/>
          </a:xfrm>
          <a:prstGeom prst="rect">
            <a:avLst/>
          </a:prstGeom>
        </p:spPr>
        <p:txBody>
          <a:bodyPr lIns="0" tIns="0" rIns="0" bIns="0" rtlCol="0" anchor="t">
            <a:spAutoFit/>
          </a:bodyPr>
          <a:lstStyle/>
          <a:p>
            <a:pPr algn="ctr">
              <a:lnSpc>
                <a:spcPts val="3360"/>
              </a:lnSpc>
            </a:pPr>
            <a:r>
              <a:rPr lang="en-US" sz="2400" i="1">
                <a:solidFill>
                  <a:srgbClr val="FFFFFF"/>
                </a:solidFill>
                <a:latin typeface="Lato Italics"/>
                <a:ea typeface="Lato Italics"/>
                <a:cs typeface="Lato Italics"/>
                <a:sym typeface="Lato Italics"/>
              </a:rPr>
              <a:t>Ruth Batson, 1988</a:t>
            </a:r>
          </a:p>
        </p:txBody>
      </p:sp>
    </p:spTree>
  </p:cSld>
  <p:clrMapOvr>
    <a:masterClrMapping/>
  </p:clrMapOvr>
  <p:transition spd="slow">
    <p:push/>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9F5"/>
        </a:solidFill>
        <a:effectLst/>
      </p:bgPr>
    </p:bg>
    <p:spTree>
      <p:nvGrpSpPr>
        <p:cNvPr id="1" name=""/>
        <p:cNvGrpSpPr/>
        <p:nvPr/>
      </p:nvGrpSpPr>
      <p:grpSpPr>
        <a:xfrm>
          <a:off x="0" y="0"/>
          <a:ext cx="0" cy="0"/>
          <a:chOff x="0" y="0"/>
          <a:chExt cx="0" cy="0"/>
        </a:xfrm>
      </p:grpSpPr>
      <p:sp>
        <p:nvSpPr>
          <p:cNvPr id="2" name="AutoShape 2"/>
          <p:cNvSpPr/>
          <p:nvPr/>
        </p:nvSpPr>
        <p:spPr>
          <a:xfrm>
            <a:off x="1028700" y="1028700"/>
            <a:ext cx="5588333" cy="8229600"/>
          </a:xfrm>
          <a:prstGeom prst="rect">
            <a:avLst/>
          </a:prstGeom>
          <a:solidFill>
            <a:srgbClr val="C8102E"/>
          </a:solidFill>
        </p:spPr>
        <p:txBody>
          <a:bodyPr/>
          <a:lstStyle/>
          <a:p>
            <a:endParaRPr lang="en-US"/>
          </a:p>
        </p:txBody>
      </p:sp>
      <p:sp>
        <p:nvSpPr>
          <p:cNvPr id="3" name="AutoShape 3"/>
          <p:cNvSpPr/>
          <p:nvPr/>
        </p:nvSpPr>
        <p:spPr>
          <a:xfrm>
            <a:off x="7227388" y="1171575"/>
            <a:ext cx="1610135" cy="32686"/>
          </a:xfrm>
          <a:prstGeom prst="rect">
            <a:avLst/>
          </a:prstGeom>
          <a:solidFill>
            <a:srgbClr val="A4804A"/>
          </a:solidFill>
        </p:spPr>
        <p:txBody>
          <a:bodyPr/>
          <a:lstStyle/>
          <a:p>
            <a:endParaRPr lang="en-US"/>
          </a:p>
        </p:txBody>
      </p:sp>
      <p:grpSp>
        <p:nvGrpSpPr>
          <p:cNvPr id="4" name="Group 4"/>
          <p:cNvGrpSpPr/>
          <p:nvPr/>
        </p:nvGrpSpPr>
        <p:grpSpPr>
          <a:xfrm>
            <a:off x="17259300" y="1028700"/>
            <a:ext cx="598170" cy="8124825"/>
            <a:chOff x="0" y="0"/>
            <a:chExt cx="797560" cy="10833100"/>
          </a:xfrm>
        </p:grpSpPr>
        <p:sp>
          <p:nvSpPr>
            <p:cNvPr id="5" name="AutoShape 5"/>
            <p:cNvSpPr/>
            <p:nvPr/>
          </p:nvSpPr>
          <p:spPr>
            <a:xfrm rot="-5400000">
              <a:off x="-426826" y="9766564"/>
              <a:ext cx="2090633" cy="42440"/>
            </a:xfrm>
            <a:prstGeom prst="rect">
              <a:avLst/>
            </a:prstGeom>
            <a:solidFill>
              <a:srgbClr val="C8102E"/>
            </a:solidFill>
          </p:spPr>
          <p:txBody>
            <a:bodyPr/>
            <a:lstStyle/>
            <a:p>
              <a:endParaRPr lang="en-US"/>
            </a:p>
          </p:txBody>
        </p:sp>
        <p:sp>
          <p:nvSpPr>
            <p:cNvPr id="6" name="TextBox 6"/>
            <p:cNvSpPr txBox="1"/>
            <p:nvPr/>
          </p:nvSpPr>
          <p:spPr>
            <a:xfrm rot="5400000">
              <a:off x="-3316972" y="3316972"/>
              <a:ext cx="7460077" cy="826135"/>
            </a:xfrm>
            <a:prstGeom prst="rect">
              <a:avLst/>
            </a:prstGeom>
          </p:spPr>
          <p:txBody>
            <a:bodyPr lIns="0" tIns="0" rIns="0" bIns="0" rtlCol="0" anchor="t">
              <a:spAutoFit/>
            </a:bodyPr>
            <a:lstStyle/>
            <a:p>
              <a:pPr algn="l">
                <a:lnSpc>
                  <a:spcPts val="1679"/>
                </a:lnSpc>
              </a:pPr>
              <a:r>
                <a:rPr lang="en-US" sz="1200" spc="60">
                  <a:solidFill>
                    <a:srgbClr val="A4804A"/>
                  </a:solidFill>
                  <a:latin typeface="Lato"/>
                  <a:ea typeface="Lato"/>
                  <a:cs typeface="Lato"/>
                  <a:sym typeface="Lato"/>
                </a:rPr>
                <a:t>SLAVERY AND ITS LEGACY: BOSTON, 1940-2020</a:t>
              </a:r>
            </a:p>
            <a:p>
              <a:pPr algn="l">
                <a:lnSpc>
                  <a:spcPts val="1679"/>
                </a:lnSpc>
              </a:pPr>
              <a:r>
                <a:rPr lang="en-US" sz="1200" spc="60">
                  <a:solidFill>
                    <a:srgbClr val="A4804A"/>
                  </a:solidFill>
                  <a:latin typeface="Lato"/>
                  <a:ea typeface="Lato"/>
                  <a:cs typeface="Lato"/>
                  <a:sym typeface="Lato"/>
                </a:rPr>
                <a:t>NORTHEASTERN UNIVERSITY</a:t>
              </a:r>
            </a:p>
            <a:p>
              <a:pPr algn="l">
                <a:lnSpc>
                  <a:spcPts val="1679"/>
                </a:lnSpc>
              </a:pPr>
              <a:endParaRPr lang="en-US" sz="1200" spc="60">
                <a:solidFill>
                  <a:srgbClr val="A4804A"/>
                </a:solidFill>
                <a:latin typeface="Lato"/>
                <a:ea typeface="Lato"/>
                <a:cs typeface="Lato"/>
                <a:sym typeface="Lato"/>
              </a:endParaRPr>
            </a:p>
          </p:txBody>
        </p:sp>
      </p:grpSp>
      <p:sp>
        <p:nvSpPr>
          <p:cNvPr id="7" name="TextBox 7"/>
          <p:cNvSpPr txBox="1"/>
          <p:nvPr/>
        </p:nvSpPr>
        <p:spPr>
          <a:xfrm>
            <a:off x="1751921" y="3480054"/>
            <a:ext cx="4141890" cy="3317367"/>
          </a:xfrm>
          <a:prstGeom prst="rect">
            <a:avLst/>
          </a:prstGeom>
        </p:spPr>
        <p:txBody>
          <a:bodyPr lIns="0" tIns="0" rIns="0" bIns="0" rtlCol="0" anchor="t">
            <a:spAutoFit/>
          </a:bodyPr>
          <a:lstStyle/>
          <a:p>
            <a:pPr algn="l">
              <a:lnSpc>
                <a:spcPts val="6534"/>
              </a:lnSpc>
            </a:pPr>
            <a:r>
              <a:rPr lang="en-US" sz="5400" spc="162">
                <a:solidFill>
                  <a:srgbClr val="FFF9F5"/>
                </a:solidFill>
                <a:latin typeface="Lato"/>
                <a:ea typeface="Lato"/>
                <a:cs typeface="Lato"/>
                <a:sym typeface="Lato"/>
              </a:rPr>
              <a:t>The Legal Battle to Desegregate Schools </a:t>
            </a:r>
          </a:p>
        </p:txBody>
      </p:sp>
      <p:sp>
        <p:nvSpPr>
          <p:cNvPr id="8" name="TextBox 8"/>
          <p:cNvSpPr txBox="1"/>
          <p:nvPr/>
        </p:nvSpPr>
        <p:spPr>
          <a:xfrm>
            <a:off x="7227388" y="2031631"/>
            <a:ext cx="9761330" cy="2498598"/>
          </a:xfrm>
          <a:prstGeom prst="rect">
            <a:avLst/>
          </a:prstGeom>
        </p:spPr>
        <p:txBody>
          <a:bodyPr lIns="0" tIns="0" rIns="0" bIns="0" rtlCol="0" anchor="t">
            <a:spAutoFit/>
          </a:bodyPr>
          <a:lstStyle/>
          <a:p>
            <a:pPr algn="l">
              <a:lnSpc>
                <a:spcPts val="3365"/>
              </a:lnSpc>
            </a:pPr>
            <a:r>
              <a:rPr lang="en-US" sz="2199" spc="87">
                <a:solidFill>
                  <a:srgbClr val="000000"/>
                </a:solidFill>
                <a:latin typeface="Lato"/>
                <a:ea typeface="Lato"/>
                <a:cs typeface="Lato"/>
                <a:sym typeface="Lato"/>
              </a:rPr>
              <a:t>Half a century before </a:t>
            </a:r>
            <a:r>
              <a:rPr lang="en-US" sz="2199" i="1" spc="87">
                <a:solidFill>
                  <a:srgbClr val="000000"/>
                </a:solidFill>
                <a:latin typeface="Lato Italics"/>
                <a:ea typeface="Lato Italics"/>
                <a:cs typeface="Lato Italics"/>
                <a:sym typeface="Lato Italics"/>
              </a:rPr>
              <a:t>Plessy v. Ferguson</a:t>
            </a:r>
            <a:r>
              <a:rPr lang="en-US" sz="2199" spc="87">
                <a:solidFill>
                  <a:srgbClr val="000000"/>
                </a:solidFill>
                <a:latin typeface="Lato"/>
                <a:ea typeface="Lato"/>
                <a:cs typeface="Lato"/>
                <a:sym typeface="Lato"/>
              </a:rPr>
              <a:t>, Judge Lemuel Shaw ruled that five-year-old Sarah Roberts had not been unlawfully excluded from a Boston primary school for white children. </a:t>
            </a:r>
            <a:r>
              <a:rPr lang="en-US" sz="2199" i="1" spc="87">
                <a:solidFill>
                  <a:srgbClr val="000000"/>
                </a:solidFill>
                <a:latin typeface="Lato Italics"/>
                <a:ea typeface="Lato Italics"/>
                <a:cs typeface="Lato Italics"/>
                <a:sym typeface="Lato Italics"/>
              </a:rPr>
              <a:t>Roberts v. Boston</a:t>
            </a:r>
            <a:r>
              <a:rPr lang="en-US" sz="2199" spc="87">
                <a:solidFill>
                  <a:srgbClr val="000000"/>
                </a:solidFill>
                <a:latin typeface="Lato"/>
                <a:ea typeface="Lato"/>
                <a:cs typeface="Lato"/>
                <a:sym typeface="Lato"/>
              </a:rPr>
              <a:t> was later cited to support the Supreme Court’s decision in </a:t>
            </a:r>
            <a:r>
              <a:rPr lang="en-US" sz="2199" i="1" spc="87">
                <a:solidFill>
                  <a:srgbClr val="000000"/>
                </a:solidFill>
                <a:latin typeface="Lato Italics"/>
                <a:ea typeface="Lato Italics"/>
                <a:cs typeface="Lato Italics"/>
                <a:sym typeface="Lato Italics"/>
              </a:rPr>
              <a:t>Plessy, </a:t>
            </a:r>
            <a:r>
              <a:rPr lang="en-US" sz="2199" spc="87">
                <a:solidFill>
                  <a:srgbClr val="000000"/>
                </a:solidFill>
                <a:latin typeface="Lato"/>
                <a:ea typeface="Lato"/>
                <a:cs typeface="Lato"/>
                <a:sym typeface="Lato"/>
              </a:rPr>
              <a:t>although by then Boston schools were legally desegregated, the state legislature having banned racial school assignment in 1855. </a:t>
            </a:r>
          </a:p>
        </p:txBody>
      </p:sp>
      <p:grpSp>
        <p:nvGrpSpPr>
          <p:cNvPr id="9" name="Group 9"/>
          <p:cNvGrpSpPr/>
          <p:nvPr/>
        </p:nvGrpSpPr>
        <p:grpSpPr>
          <a:xfrm>
            <a:off x="7189288" y="4951500"/>
            <a:ext cx="10070012" cy="6226496"/>
            <a:chOff x="0" y="0"/>
            <a:chExt cx="13426682" cy="8301995"/>
          </a:xfrm>
        </p:grpSpPr>
        <p:grpSp>
          <p:nvGrpSpPr>
            <p:cNvPr id="10" name="Group 10"/>
            <p:cNvGrpSpPr/>
            <p:nvPr/>
          </p:nvGrpSpPr>
          <p:grpSpPr>
            <a:xfrm>
              <a:off x="0" y="0"/>
              <a:ext cx="13426682" cy="8301995"/>
              <a:chOff x="0" y="0"/>
              <a:chExt cx="2349203" cy="1452561"/>
            </a:xfrm>
          </p:grpSpPr>
          <p:sp>
            <p:nvSpPr>
              <p:cNvPr id="11" name="Freeform 11"/>
              <p:cNvSpPr/>
              <p:nvPr/>
            </p:nvSpPr>
            <p:spPr>
              <a:xfrm>
                <a:off x="0" y="0"/>
                <a:ext cx="2349203" cy="1452561"/>
              </a:xfrm>
              <a:custGeom>
                <a:avLst/>
                <a:gdLst/>
                <a:ahLst/>
                <a:cxnLst/>
                <a:rect l="l" t="t" r="r" b="b"/>
                <a:pathLst>
                  <a:path w="2349203" h="1452561">
                    <a:moveTo>
                      <a:pt x="0" y="0"/>
                    </a:moveTo>
                    <a:lnTo>
                      <a:pt x="2349203" y="0"/>
                    </a:lnTo>
                    <a:lnTo>
                      <a:pt x="2349203" y="1452561"/>
                    </a:lnTo>
                    <a:lnTo>
                      <a:pt x="0" y="1452561"/>
                    </a:lnTo>
                    <a:close/>
                  </a:path>
                </a:pathLst>
              </a:custGeom>
              <a:solidFill>
                <a:srgbClr val="A4804A">
                  <a:alpha val="26667"/>
                </a:srgbClr>
              </a:solidFill>
            </p:spPr>
            <p:txBody>
              <a:bodyPr/>
              <a:lstStyle/>
              <a:p>
                <a:endParaRPr lang="en-US"/>
              </a:p>
            </p:txBody>
          </p:sp>
          <p:sp>
            <p:nvSpPr>
              <p:cNvPr id="12" name="TextBox 12"/>
              <p:cNvSpPr txBox="1"/>
              <p:nvPr/>
            </p:nvSpPr>
            <p:spPr>
              <a:xfrm>
                <a:off x="0" y="-38100"/>
                <a:ext cx="2349203" cy="1490661"/>
              </a:xfrm>
              <a:prstGeom prst="rect">
                <a:avLst/>
              </a:prstGeom>
            </p:spPr>
            <p:txBody>
              <a:bodyPr lIns="57352" tIns="57352" rIns="57352" bIns="57352" rtlCol="0" anchor="ctr"/>
              <a:lstStyle/>
              <a:p>
                <a:pPr algn="ctr">
                  <a:lnSpc>
                    <a:spcPts val="2240"/>
                  </a:lnSpc>
                </a:pPr>
                <a:endParaRPr/>
              </a:p>
            </p:txBody>
          </p:sp>
        </p:grpSp>
        <p:sp>
          <p:nvSpPr>
            <p:cNvPr id="13" name="TextBox 13"/>
            <p:cNvSpPr txBox="1"/>
            <p:nvPr/>
          </p:nvSpPr>
          <p:spPr>
            <a:xfrm>
              <a:off x="1039890" y="685007"/>
              <a:ext cx="11346902" cy="5057393"/>
            </a:xfrm>
            <a:prstGeom prst="rect">
              <a:avLst/>
            </a:prstGeom>
          </p:spPr>
          <p:txBody>
            <a:bodyPr lIns="0" tIns="0" rIns="0" bIns="0" rtlCol="0" anchor="t">
              <a:spAutoFit/>
            </a:bodyPr>
            <a:lstStyle/>
            <a:p>
              <a:pPr algn="ctr">
                <a:lnSpc>
                  <a:spcPts val="3504"/>
                </a:lnSpc>
              </a:pPr>
              <a:r>
                <a:rPr lang="en-US" sz="2400" spc="240">
                  <a:solidFill>
                    <a:srgbClr val="000000"/>
                  </a:solidFill>
                  <a:latin typeface="Lato"/>
                  <a:ea typeface="Lato"/>
                  <a:cs typeface="Lato"/>
                  <a:sym typeface="Lato"/>
                </a:rPr>
                <a:t>“IT IS URGED, THAT THIS MAINTENANCE OF SEPARATE SCHOOLS TENDS TO DEEPEN AND PERPETUATE THE ODIOUS DISTINCTION OF CASTE, FOUNDED IN A DEEP-ROOTED PREJUDICE IN PUBLIC OPINION. THIS PREJUDICE, IF IT EXISTS, IS NOT CREATED BY LAW, AND PROBABLY CANNOT BE CHANGED BY LAW.”</a:t>
              </a:r>
            </a:p>
            <a:p>
              <a:pPr algn="ctr">
                <a:lnSpc>
                  <a:spcPts val="3483"/>
                </a:lnSpc>
              </a:pPr>
              <a:endParaRPr lang="en-US" sz="2400" spc="240">
                <a:solidFill>
                  <a:srgbClr val="000000"/>
                </a:solidFill>
                <a:latin typeface="Lato"/>
                <a:ea typeface="Lato"/>
                <a:cs typeface="Lato"/>
                <a:sym typeface="Lato"/>
              </a:endParaRPr>
            </a:p>
            <a:p>
              <a:pPr algn="ctr">
                <a:lnSpc>
                  <a:spcPts val="2417"/>
                </a:lnSpc>
                <a:spcBef>
                  <a:spcPct val="0"/>
                </a:spcBef>
              </a:pPr>
              <a:r>
                <a:rPr lang="en-US" sz="1655" i="1" spc="165">
                  <a:solidFill>
                    <a:srgbClr val="000000"/>
                  </a:solidFill>
                  <a:latin typeface="Lato Italics"/>
                  <a:ea typeface="Lato Italics"/>
                  <a:cs typeface="Lato Italics"/>
                  <a:sym typeface="Lato Italics"/>
                </a:rPr>
                <a:t>Roberts v. Boston, 59 Mass. at 210, (1849).</a:t>
              </a:r>
            </a:p>
          </p:txBody>
        </p:sp>
      </p:grpSp>
      <p:sp>
        <p:nvSpPr>
          <p:cNvPr id="14" name="TextBox 14"/>
          <p:cNvSpPr txBox="1"/>
          <p:nvPr/>
        </p:nvSpPr>
        <p:spPr>
          <a:xfrm>
            <a:off x="9144000" y="971550"/>
            <a:ext cx="6496368" cy="715010"/>
          </a:xfrm>
          <a:prstGeom prst="rect">
            <a:avLst/>
          </a:prstGeom>
        </p:spPr>
        <p:txBody>
          <a:bodyPr lIns="0" tIns="0" rIns="0" bIns="0" rtlCol="0" anchor="t">
            <a:spAutoFit/>
          </a:bodyPr>
          <a:lstStyle/>
          <a:p>
            <a:pPr algn="l">
              <a:lnSpc>
                <a:spcPts val="2920"/>
              </a:lnSpc>
            </a:pPr>
            <a:r>
              <a:rPr lang="en-US" sz="2000" spc="200">
                <a:solidFill>
                  <a:srgbClr val="C8102E"/>
                </a:solidFill>
                <a:latin typeface="Lato"/>
                <a:ea typeface="Lato"/>
                <a:cs typeface="Lato"/>
                <a:sym typeface="Lato"/>
              </a:rPr>
              <a:t>Sarah c. Roberts v. The City of Boston, 59 Mass. 198 (1849)</a:t>
            </a:r>
          </a:p>
        </p:txBody>
      </p:sp>
    </p:spTree>
  </p:cSld>
  <p:clrMapOvr>
    <a:masterClrMapping/>
  </p:clrMapOvr>
  <p:transition spd="slow">
    <p:push/>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9F5"/>
        </a:solidFill>
        <a:effectLst/>
      </p:bgPr>
    </p:bg>
    <p:spTree>
      <p:nvGrpSpPr>
        <p:cNvPr id="1" name=""/>
        <p:cNvGrpSpPr/>
        <p:nvPr/>
      </p:nvGrpSpPr>
      <p:grpSpPr>
        <a:xfrm>
          <a:off x="0" y="0"/>
          <a:ext cx="0" cy="0"/>
          <a:chOff x="0" y="0"/>
          <a:chExt cx="0" cy="0"/>
        </a:xfrm>
      </p:grpSpPr>
      <p:sp>
        <p:nvSpPr>
          <p:cNvPr id="2" name="AutoShape 2"/>
          <p:cNvSpPr/>
          <p:nvPr/>
        </p:nvSpPr>
        <p:spPr>
          <a:xfrm>
            <a:off x="1028700" y="1028700"/>
            <a:ext cx="5588333" cy="8229600"/>
          </a:xfrm>
          <a:prstGeom prst="rect">
            <a:avLst/>
          </a:prstGeom>
          <a:solidFill>
            <a:srgbClr val="C8102E"/>
          </a:solidFill>
        </p:spPr>
        <p:txBody>
          <a:bodyPr/>
          <a:lstStyle/>
          <a:p>
            <a:endParaRPr lang="en-US"/>
          </a:p>
        </p:txBody>
      </p:sp>
      <p:sp>
        <p:nvSpPr>
          <p:cNvPr id="3" name="TextBox 3"/>
          <p:cNvSpPr txBox="1"/>
          <p:nvPr/>
        </p:nvSpPr>
        <p:spPr>
          <a:xfrm>
            <a:off x="1751921" y="3480054"/>
            <a:ext cx="4319930" cy="3317367"/>
          </a:xfrm>
          <a:prstGeom prst="rect">
            <a:avLst/>
          </a:prstGeom>
        </p:spPr>
        <p:txBody>
          <a:bodyPr lIns="0" tIns="0" rIns="0" bIns="0" rtlCol="0" anchor="t">
            <a:spAutoFit/>
          </a:bodyPr>
          <a:lstStyle/>
          <a:p>
            <a:pPr algn="l">
              <a:lnSpc>
                <a:spcPts val="6534"/>
              </a:lnSpc>
            </a:pPr>
            <a:r>
              <a:rPr lang="en-US" sz="5400" spc="162">
                <a:solidFill>
                  <a:srgbClr val="FFF9F5"/>
                </a:solidFill>
                <a:latin typeface="Lato"/>
                <a:ea typeface="Lato"/>
                <a:cs typeface="Lato"/>
                <a:sym typeface="Lato"/>
              </a:rPr>
              <a:t>The Legal Battle to Desegregate Schools</a:t>
            </a:r>
          </a:p>
        </p:txBody>
      </p:sp>
      <p:grpSp>
        <p:nvGrpSpPr>
          <p:cNvPr id="4" name="Group 4"/>
          <p:cNvGrpSpPr/>
          <p:nvPr/>
        </p:nvGrpSpPr>
        <p:grpSpPr>
          <a:xfrm>
            <a:off x="17259300" y="1028700"/>
            <a:ext cx="598170" cy="8124825"/>
            <a:chOff x="0" y="0"/>
            <a:chExt cx="797560" cy="10833100"/>
          </a:xfrm>
        </p:grpSpPr>
        <p:sp>
          <p:nvSpPr>
            <p:cNvPr id="5" name="AutoShape 5"/>
            <p:cNvSpPr/>
            <p:nvPr/>
          </p:nvSpPr>
          <p:spPr>
            <a:xfrm rot="-5400000">
              <a:off x="-426826" y="9766564"/>
              <a:ext cx="2090633" cy="42440"/>
            </a:xfrm>
            <a:prstGeom prst="rect">
              <a:avLst/>
            </a:prstGeom>
            <a:solidFill>
              <a:srgbClr val="C8102E"/>
            </a:solidFill>
          </p:spPr>
          <p:txBody>
            <a:bodyPr/>
            <a:lstStyle/>
            <a:p>
              <a:endParaRPr lang="en-US"/>
            </a:p>
          </p:txBody>
        </p:sp>
        <p:sp>
          <p:nvSpPr>
            <p:cNvPr id="6" name="TextBox 6"/>
            <p:cNvSpPr txBox="1"/>
            <p:nvPr/>
          </p:nvSpPr>
          <p:spPr>
            <a:xfrm rot="5400000">
              <a:off x="-3316972" y="3316972"/>
              <a:ext cx="7460077" cy="826135"/>
            </a:xfrm>
            <a:prstGeom prst="rect">
              <a:avLst/>
            </a:prstGeom>
          </p:spPr>
          <p:txBody>
            <a:bodyPr lIns="0" tIns="0" rIns="0" bIns="0" rtlCol="0" anchor="t">
              <a:spAutoFit/>
            </a:bodyPr>
            <a:lstStyle/>
            <a:p>
              <a:pPr algn="l">
                <a:lnSpc>
                  <a:spcPts val="1679"/>
                </a:lnSpc>
              </a:pPr>
              <a:r>
                <a:rPr lang="en-US" sz="1200" spc="60">
                  <a:solidFill>
                    <a:srgbClr val="A4804A"/>
                  </a:solidFill>
                  <a:latin typeface="Lato"/>
                  <a:ea typeface="Lato"/>
                  <a:cs typeface="Lato"/>
                  <a:sym typeface="Lato"/>
                </a:rPr>
                <a:t>SLAVERY AND ITS LEGACY: BOSTON, 1940-2020</a:t>
              </a:r>
            </a:p>
            <a:p>
              <a:pPr algn="l">
                <a:lnSpc>
                  <a:spcPts val="1679"/>
                </a:lnSpc>
              </a:pPr>
              <a:r>
                <a:rPr lang="en-US" sz="1200" spc="60">
                  <a:solidFill>
                    <a:srgbClr val="A4804A"/>
                  </a:solidFill>
                  <a:latin typeface="Lato"/>
                  <a:ea typeface="Lato"/>
                  <a:cs typeface="Lato"/>
                  <a:sym typeface="Lato"/>
                </a:rPr>
                <a:t>NORTHEASTERN UNIVERSITY</a:t>
              </a:r>
            </a:p>
            <a:p>
              <a:pPr algn="l">
                <a:lnSpc>
                  <a:spcPts val="1679"/>
                </a:lnSpc>
              </a:pPr>
              <a:endParaRPr lang="en-US" sz="1200" spc="60">
                <a:solidFill>
                  <a:srgbClr val="A4804A"/>
                </a:solidFill>
                <a:latin typeface="Lato"/>
                <a:ea typeface="Lato"/>
                <a:cs typeface="Lato"/>
                <a:sym typeface="Lato"/>
              </a:endParaRPr>
            </a:p>
          </p:txBody>
        </p:sp>
      </p:grpSp>
      <p:sp>
        <p:nvSpPr>
          <p:cNvPr id="7" name="AutoShape 7"/>
          <p:cNvSpPr/>
          <p:nvPr/>
        </p:nvSpPr>
        <p:spPr>
          <a:xfrm>
            <a:off x="7236384" y="1178260"/>
            <a:ext cx="1610135" cy="32686"/>
          </a:xfrm>
          <a:prstGeom prst="rect">
            <a:avLst/>
          </a:prstGeom>
          <a:solidFill>
            <a:srgbClr val="A4804A"/>
          </a:solidFill>
        </p:spPr>
        <p:txBody>
          <a:bodyPr/>
          <a:lstStyle/>
          <a:p>
            <a:endParaRPr lang="en-US"/>
          </a:p>
        </p:txBody>
      </p:sp>
      <p:sp>
        <p:nvSpPr>
          <p:cNvPr id="8" name="TextBox 8"/>
          <p:cNvSpPr txBox="1"/>
          <p:nvPr/>
        </p:nvSpPr>
        <p:spPr>
          <a:xfrm>
            <a:off x="7236384" y="2031576"/>
            <a:ext cx="9443270" cy="1241298"/>
          </a:xfrm>
          <a:prstGeom prst="rect">
            <a:avLst/>
          </a:prstGeom>
        </p:spPr>
        <p:txBody>
          <a:bodyPr lIns="0" tIns="0" rIns="0" bIns="0" rtlCol="0" anchor="t">
            <a:spAutoFit/>
          </a:bodyPr>
          <a:lstStyle/>
          <a:p>
            <a:pPr algn="l">
              <a:lnSpc>
                <a:spcPts val="3365"/>
              </a:lnSpc>
            </a:pPr>
            <a:r>
              <a:rPr lang="en-US" sz="2199" spc="87">
                <a:solidFill>
                  <a:srgbClr val="000000"/>
                </a:solidFill>
                <a:latin typeface="Lato"/>
                <a:ea typeface="Lato"/>
                <a:cs typeface="Lato"/>
                <a:sym typeface="Lato"/>
              </a:rPr>
              <a:t>The legacy of Judge Shaw’s Boston was alive and well over a century later. A plaintiff class of local Black school children sued the city. Judge Wendell Arthur Garrity, Jr. found that: </a:t>
            </a:r>
          </a:p>
        </p:txBody>
      </p:sp>
      <p:sp>
        <p:nvSpPr>
          <p:cNvPr id="9" name="TextBox 9"/>
          <p:cNvSpPr txBox="1"/>
          <p:nvPr/>
        </p:nvSpPr>
        <p:spPr>
          <a:xfrm>
            <a:off x="9210146" y="971550"/>
            <a:ext cx="3475699" cy="715010"/>
          </a:xfrm>
          <a:prstGeom prst="rect">
            <a:avLst/>
          </a:prstGeom>
        </p:spPr>
        <p:txBody>
          <a:bodyPr lIns="0" tIns="0" rIns="0" bIns="0" rtlCol="0" anchor="t">
            <a:spAutoFit/>
          </a:bodyPr>
          <a:lstStyle/>
          <a:p>
            <a:pPr algn="l">
              <a:lnSpc>
                <a:spcPts val="2920"/>
              </a:lnSpc>
            </a:pPr>
            <a:r>
              <a:rPr lang="en-US" sz="2000" spc="200">
                <a:solidFill>
                  <a:srgbClr val="C8102E"/>
                </a:solidFill>
                <a:latin typeface="Lato"/>
                <a:ea typeface="Lato"/>
                <a:cs typeface="Lato"/>
                <a:sym typeface="Lato"/>
              </a:rPr>
              <a:t>Morgan v. Hennigan, 379 F. Supp. 410 (1974)</a:t>
            </a:r>
          </a:p>
        </p:txBody>
      </p:sp>
      <p:grpSp>
        <p:nvGrpSpPr>
          <p:cNvPr id="10" name="Group 10"/>
          <p:cNvGrpSpPr/>
          <p:nvPr/>
        </p:nvGrpSpPr>
        <p:grpSpPr>
          <a:xfrm>
            <a:off x="7236384" y="3936626"/>
            <a:ext cx="10070012" cy="6860491"/>
            <a:chOff x="0" y="0"/>
            <a:chExt cx="2349203" cy="1600464"/>
          </a:xfrm>
        </p:grpSpPr>
        <p:sp>
          <p:nvSpPr>
            <p:cNvPr id="11" name="Freeform 11"/>
            <p:cNvSpPr/>
            <p:nvPr/>
          </p:nvSpPr>
          <p:spPr>
            <a:xfrm>
              <a:off x="0" y="0"/>
              <a:ext cx="2349203" cy="1600464"/>
            </a:xfrm>
            <a:custGeom>
              <a:avLst/>
              <a:gdLst/>
              <a:ahLst/>
              <a:cxnLst/>
              <a:rect l="l" t="t" r="r" b="b"/>
              <a:pathLst>
                <a:path w="2349203" h="1600464">
                  <a:moveTo>
                    <a:pt x="0" y="0"/>
                  </a:moveTo>
                  <a:lnTo>
                    <a:pt x="2349203" y="0"/>
                  </a:lnTo>
                  <a:lnTo>
                    <a:pt x="2349203" y="1600464"/>
                  </a:lnTo>
                  <a:lnTo>
                    <a:pt x="0" y="1600464"/>
                  </a:lnTo>
                  <a:close/>
                </a:path>
              </a:pathLst>
            </a:custGeom>
            <a:solidFill>
              <a:srgbClr val="A4804A">
                <a:alpha val="26667"/>
              </a:srgbClr>
            </a:solidFill>
          </p:spPr>
          <p:txBody>
            <a:bodyPr/>
            <a:lstStyle/>
            <a:p>
              <a:endParaRPr lang="en-US"/>
            </a:p>
          </p:txBody>
        </p:sp>
        <p:sp>
          <p:nvSpPr>
            <p:cNvPr id="12" name="TextBox 12"/>
            <p:cNvSpPr txBox="1"/>
            <p:nvPr/>
          </p:nvSpPr>
          <p:spPr>
            <a:xfrm>
              <a:off x="0" y="-38100"/>
              <a:ext cx="2349203" cy="1638564"/>
            </a:xfrm>
            <a:prstGeom prst="rect">
              <a:avLst/>
            </a:prstGeom>
          </p:spPr>
          <p:txBody>
            <a:bodyPr lIns="57352" tIns="57352" rIns="57352" bIns="57352" rtlCol="0" anchor="ctr"/>
            <a:lstStyle/>
            <a:p>
              <a:pPr algn="ctr">
                <a:lnSpc>
                  <a:spcPts val="2240"/>
                </a:lnSpc>
              </a:pPr>
              <a:endParaRPr/>
            </a:p>
          </p:txBody>
        </p:sp>
      </p:grpSp>
      <p:sp>
        <p:nvSpPr>
          <p:cNvPr id="13" name="TextBox 13"/>
          <p:cNvSpPr txBox="1"/>
          <p:nvPr/>
        </p:nvSpPr>
        <p:spPr>
          <a:xfrm>
            <a:off x="8104497" y="4581582"/>
            <a:ext cx="8333787" cy="4676718"/>
          </a:xfrm>
          <a:prstGeom prst="rect">
            <a:avLst/>
          </a:prstGeom>
        </p:spPr>
        <p:txBody>
          <a:bodyPr lIns="0" tIns="0" rIns="0" bIns="0" rtlCol="0" anchor="t">
            <a:spAutoFit/>
          </a:bodyPr>
          <a:lstStyle/>
          <a:p>
            <a:pPr algn="ctr">
              <a:lnSpc>
                <a:spcPts val="3483"/>
              </a:lnSpc>
            </a:pPr>
            <a:r>
              <a:rPr lang="en-US" sz="2386" spc="238">
                <a:solidFill>
                  <a:srgbClr val="000000"/>
                </a:solidFill>
                <a:latin typeface="Lato"/>
                <a:ea typeface="Lato"/>
                <a:cs typeface="Lato"/>
                <a:sym typeface="Lato"/>
              </a:rPr>
              <a:t>“[T]HE DEFENDANTS HAVE KNOWINGLY CARRIED OUT A SYSTEMATIC PROGRAM OF SEGREGATION AFFECTING ALL OF THE CITY'S STUDENTS, TEACHERS AND SCHOOL FACILITIES AND HAVE INTENTIONALLY BROUGHT ABOUT AND MAINTAINED A DUAL SCHOOL SYSTEM. THEREFORE THE ENTIRE SCHOOL SYSTEM OF BOSTON IS UNCONSTITUTIONALLY SEGREGATED.” </a:t>
            </a:r>
          </a:p>
          <a:p>
            <a:pPr algn="ctr">
              <a:lnSpc>
                <a:spcPts val="3483"/>
              </a:lnSpc>
            </a:pPr>
            <a:endParaRPr lang="en-US" sz="2386" spc="238">
              <a:solidFill>
                <a:srgbClr val="000000"/>
              </a:solidFill>
              <a:latin typeface="Lato"/>
              <a:ea typeface="Lato"/>
              <a:cs typeface="Lato"/>
              <a:sym typeface="Lato"/>
            </a:endParaRPr>
          </a:p>
          <a:p>
            <a:pPr algn="ctr">
              <a:lnSpc>
                <a:spcPts val="2417"/>
              </a:lnSpc>
              <a:spcBef>
                <a:spcPct val="0"/>
              </a:spcBef>
            </a:pPr>
            <a:r>
              <a:rPr lang="en-US" sz="1655" i="1" spc="165">
                <a:solidFill>
                  <a:srgbClr val="000000"/>
                </a:solidFill>
                <a:latin typeface="Lato Italics"/>
                <a:ea typeface="Lato Italics"/>
                <a:cs typeface="Lato Italics"/>
                <a:sym typeface="Lato Italics"/>
              </a:rPr>
              <a:t>MORGAN V. HENNIGAN, 379 F. Supp. at 410 (1974).</a:t>
            </a:r>
          </a:p>
        </p:txBody>
      </p:sp>
    </p:spTree>
  </p:cSld>
  <p:clrMapOvr>
    <a:masterClrMapping/>
  </p:clrMapOvr>
  <p:transition spd="slow">
    <p:push/>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9F5"/>
        </a:solidFill>
        <a:effectLst/>
      </p:bgPr>
    </p:bg>
    <p:spTree>
      <p:nvGrpSpPr>
        <p:cNvPr id="1" name=""/>
        <p:cNvGrpSpPr/>
        <p:nvPr/>
      </p:nvGrpSpPr>
      <p:grpSpPr>
        <a:xfrm>
          <a:off x="0" y="0"/>
          <a:ext cx="0" cy="0"/>
          <a:chOff x="0" y="0"/>
          <a:chExt cx="0" cy="0"/>
        </a:xfrm>
      </p:grpSpPr>
      <p:sp>
        <p:nvSpPr>
          <p:cNvPr id="2" name="AutoShape 2"/>
          <p:cNvSpPr/>
          <p:nvPr/>
        </p:nvSpPr>
        <p:spPr>
          <a:xfrm>
            <a:off x="-2493333" y="-736162"/>
            <a:ext cx="10933727" cy="12174606"/>
          </a:xfrm>
          <a:prstGeom prst="rect">
            <a:avLst/>
          </a:prstGeom>
          <a:solidFill>
            <a:srgbClr val="A4804A">
              <a:alpha val="26667"/>
            </a:srgbClr>
          </a:solidFill>
        </p:spPr>
        <p:txBody>
          <a:bodyPr/>
          <a:lstStyle/>
          <a:p>
            <a:endParaRPr lang="en-US"/>
          </a:p>
        </p:txBody>
      </p:sp>
      <p:sp>
        <p:nvSpPr>
          <p:cNvPr id="3" name="TextBox 3"/>
          <p:cNvSpPr txBox="1"/>
          <p:nvPr/>
        </p:nvSpPr>
        <p:spPr>
          <a:xfrm>
            <a:off x="1976022" y="1417701"/>
            <a:ext cx="5517026" cy="2574163"/>
          </a:xfrm>
          <a:prstGeom prst="rect">
            <a:avLst/>
          </a:prstGeom>
        </p:spPr>
        <p:txBody>
          <a:bodyPr lIns="0" tIns="0" rIns="0" bIns="0" rtlCol="0" anchor="t">
            <a:spAutoFit/>
          </a:bodyPr>
          <a:lstStyle/>
          <a:p>
            <a:pPr algn="l">
              <a:lnSpc>
                <a:spcPts val="6776"/>
              </a:lnSpc>
            </a:pPr>
            <a:r>
              <a:rPr lang="en-US" sz="5600" spc="168">
                <a:solidFill>
                  <a:srgbClr val="C8102E"/>
                </a:solidFill>
                <a:latin typeface="Lato"/>
                <a:ea typeface="Lato"/>
                <a:cs typeface="Lato"/>
                <a:sym typeface="Lato"/>
              </a:rPr>
              <a:t>The Role of the City in School Desegregation</a:t>
            </a:r>
          </a:p>
        </p:txBody>
      </p:sp>
      <p:grpSp>
        <p:nvGrpSpPr>
          <p:cNvPr id="4" name="Group 4"/>
          <p:cNvGrpSpPr/>
          <p:nvPr/>
        </p:nvGrpSpPr>
        <p:grpSpPr>
          <a:xfrm>
            <a:off x="1976022" y="4901998"/>
            <a:ext cx="4280882" cy="3862272"/>
            <a:chOff x="0" y="0"/>
            <a:chExt cx="5707842" cy="5149696"/>
          </a:xfrm>
        </p:grpSpPr>
        <p:sp>
          <p:nvSpPr>
            <p:cNvPr id="5" name="AutoShape 5"/>
            <p:cNvSpPr/>
            <p:nvPr/>
          </p:nvSpPr>
          <p:spPr>
            <a:xfrm>
              <a:off x="0" y="0"/>
              <a:ext cx="5707842" cy="5149696"/>
            </a:xfrm>
            <a:prstGeom prst="rect">
              <a:avLst/>
            </a:prstGeom>
            <a:solidFill>
              <a:srgbClr val="C8102E"/>
            </a:solidFill>
          </p:spPr>
          <p:txBody>
            <a:bodyPr/>
            <a:lstStyle/>
            <a:p>
              <a:endParaRPr lang="en-US"/>
            </a:p>
          </p:txBody>
        </p:sp>
        <p:sp>
          <p:nvSpPr>
            <p:cNvPr id="6" name="TextBox 6"/>
            <p:cNvSpPr txBox="1"/>
            <p:nvPr/>
          </p:nvSpPr>
          <p:spPr>
            <a:xfrm>
              <a:off x="465312" y="857859"/>
              <a:ext cx="4777218" cy="3503844"/>
            </a:xfrm>
            <a:prstGeom prst="rect">
              <a:avLst/>
            </a:prstGeom>
          </p:spPr>
          <p:txBody>
            <a:bodyPr lIns="0" tIns="0" rIns="0" bIns="0" rtlCol="0" anchor="t">
              <a:spAutoFit/>
            </a:bodyPr>
            <a:lstStyle/>
            <a:p>
              <a:pPr algn="l">
                <a:lnSpc>
                  <a:spcPts val="3138"/>
                </a:lnSpc>
              </a:pPr>
              <a:r>
                <a:rPr lang="en-US" sz="2827" spc="254">
                  <a:solidFill>
                    <a:srgbClr val="FFF9F5"/>
                  </a:solidFill>
                  <a:latin typeface="Lato"/>
                  <a:ea typeface="Lato"/>
                  <a:cs typeface="Lato"/>
                  <a:sym typeface="Lato"/>
                </a:rPr>
                <a:t>CITY LEADERS WHO</a:t>
              </a:r>
            </a:p>
            <a:p>
              <a:pPr algn="l">
                <a:lnSpc>
                  <a:spcPts val="4128"/>
                </a:lnSpc>
              </a:pPr>
              <a:r>
                <a:rPr lang="en-US" sz="2827" spc="282">
                  <a:solidFill>
                    <a:srgbClr val="FFF9F5"/>
                  </a:solidFill>
                  <a:latin typeface="Lato"/>
                  <a:ea typeface="Lato"/>
                  <a:cs typeface="Lato"/>
                  <a:sym typeface="Lato"/>
                </a:rPr>
                <a:t>FOMENTED RESISTANCE</a:t>
              </a:r>
            </a:p>
            <a:p>
              <a:pPr algn="l">
                <a:lnSpc>
                  <a:spcPts val="3138"/>
                </a:lnSpc>
              </a:pPr>
              <a:r>
                <a:rPr lang="en-US" sz="2827" spc="254">
                  <a:solidFill>
                    <a:srgbClr val="FFF9F5"/>
                  </a:solidFill>
                  <a:latin typeface="Lato"/>
                  <a:ea typeface="Lato"/>
                  <a:cs typeface="Lato"/>
                  <a:sym typeface="Lato"/>
                </a:rPr>
                <a:t>TO SCHOOL DESEGREGATION</a:t>
              </a:r>
            </a:p>
          </p:txBody>
        </p:sp>
      </p:grpSp>
      <p:grpSp>
        <p:nvGrpSpPr>
          <p:cNvPr id="7" name="Group 7"/>
          <p:cNvGrpSpPr/>
          <p:nvPr/>
        </p:nvGrpSpPr>
        <p:grpSpPr>
          <a:xfrm rot="-10800000">
            <a:off x="640080" y="1028700"/>
            <a:ext cx="598170" cy="8124825"/>
            <a:chOff x="0" y="0"/>
            <a:chExt cx="797560" cy="10833100"/>
          </a:xfrm>
        </p:grpSpPr>
        <p:sp>
          <p:nvSpPr>
            <p:cNvPr id="8" name="AutoShape 8"/>
            <p:cNvSpPr/>
            <p:nvPr/>
          </p:nvSpPr>
          <p:spPr>
            <a:xfrm rot="-5400000">
              <a:off x="-426826" y="9766564"/>
              <a:ext cx="2090633" cy="42440"/>
            </a:xfrm>
            <a:prstGeom prst="rect">
              <a:avLst/>
            </a:prstGeom>
            <a:solidFill>
              <a:srgbClr val="C8102E"/>
            </a:solidFill>
          </p:spPr>
          <p:txBody>
            <a:bodyPr/>
            <a:lstStyle/>
            <a:p>
              <a:endParaRPr lang="en-US"/>
            </a:p>
          </p:txBody>
        </p:sp>
        <p:sp>
          <p:nvSpPr>
            <p:cNvPr id="9" name="TextBox 9"/>
            <p:cNvSpPr txBox="1"/>
            <p:nvPr/>
          </p:nvSpPr>
          <p:spPr>
            <a:xfrm rot="5400000">
              <a:off x="-3316972" y="3316972"/>
              <a:ext cx="7460077" cy="826135"/>
            </a:xfrm>
            <a:prstGeom prst="rect">
              <a:avLst/>
            </a:prstGeom>
          </p:spPr>
          <p:txBody>
            <a:bodyPr lIns="0" tIns="0" rIns="0" bIns="0" rtlCol="0" anchor="t">
              <a:spAutoFit/>
            </a:bodyPr>
            <a:lstStyle/>
            <a:p>
              <a:pPr algn="l">
                <a:lnSpc>
                  <a:spcPts val="1679"/>
                </a:lnSpc>
              </a:pPr>
              <a:r>
                <a:rPr lang="en-US" sz="1200" spc="60">
                  <a:solidFill>
                    <a:srgbClr val="A4804A"/>
                  </a:solidFill>
                  <a:latin typeface="Lato"/>
                  <a:ea typeface="Lato"/>
                  <a:cs typeface="Lato"/>
                  <a:sym typeface="Lato"/>
                </a:rPr>
                <a:t>SLAVERY AND ITS LEGACY: BOSTON, 1940-2020</a:t>
              </a:r>
            </a:p>
            <a:p>
              <a:pPr algn="l">
                <a:lnSpc>
                  <a:spcPts val="1679"/>
                </a:lnSpc>
              </a:pPr>
              <a:r>
                <a:rPr lang="en-US" sz="1200" spc="60">
                  <a:solidFill>
                    <a:srgbClr val="A4804A"/>
                  </a:solidFill>
                  <a:latin typeface="Lato"/>
                  <a:ea typeface="Lato"/>
                  <a:cs typeface="Lato"/>
                  <a:sym typeface="Lato"/>
                </a:rPr>
                <a:t>NORTHEASTERN UNIVERSITY</a:t>
              </a:r>
            </a:p>
            <a:p>
              <a:pPr algn="l">
                <a:lnSpc>
                  <a:spcPts val="1679"/>
                </a:lnSpc>
              </a:pPr>
              <a:endParaRPr lang="en-US" sz="1200" spc="60">
                <a:solidFill>
                  <a:srgbClr val="A4804A"/>
                </a:solidFill>
                <a:latin typeface="Lato"/>
                <a:ea typeface="Lato"/>
                <a:cs typeface="Lato"/>
                <a:sym typeface="Lato"/>
              </a:endParaRPr>
            </a:p>
          </p:txBody>
        </p:sp>
      </p:grpSp>
      <p:grpSp>
        <p:nvGrpSpPr>
          <p:cNvPr id="10" name="Group 10"/>
          <p:cNvGrpSpPr/>
          <p:nvPr/>
        </p:nvGrpSpPr>
        <p:grpSpPr>
          <a:xfrm>
            <a:off x="9144000" y="1295758"/>
            <a:ext cx="8115300" cy="7695483"/>
            <a:chOff x="0" y="0"/>
            <a:chExt cx="10820400" cy="10260644"/>
          </a:xfrm>
        </p:grpSpPr>
        <p:sp>
          <p:nvSpPr>
            <p:cNvPr id="11" name="TextBox 11"/>
            <p:cNvSpPr txBox="1"/>
            <p:nvPr/>
          </p:nvSpPr>
          <p:spPr>
            <a:xfrm>
              <a:off x="0" y="-57150"/>
              <a:ext cx="10820400" cy="934297"/>
            </a:xfrm>
            <a:prstGeom prst="rect">
              <a:avLst/>
            </a:prstGeom>
          </p:spPr>
          <p:txBody>
            <a:bodyPr lIns="0" tIns="0" rIns="0" bIns="0" rtlCol="0" anchor="t">
              <a:spAutoFit/>
            </a:bodyPr>
            <a:lstStyle/>
            <a:p>
              <a:pPr algn="l">
                <a:lnSpc>
                  <a:spcPts val="2920"/>
                </a:lnSpc>
              </a:pPr>
              <a:r>
                <a:rPr lang="en-US" sz="2000" spc="200">
                  <a:solidFill>
                    <a:srgbClr val="C8102E"/>
                  </a:solidFill>
                  <a:latin typeface="Lato"/>
                  <a:ea typeface="Lato"/>
                  <a:cs typeface="Lato"/>
                  <a:sym typeface="Lato"/>
                </a:rPr>
                <a:t>JOHN J. KERRIGAN, BOSTON SCHOOL COMMITTEE MEMBER</a:t>
              </a:r>
            </a:p>
          </p:txBody>
        </p:sp>
        <p:sp>
          <p:nvSpPr>
            <p:cNvPr id="12" name="AutoShape 12"/>
            <p:cNvSpPr/>
            <p:nvPr/>
          </p:nvSpPr>
          <p:spPr>
            <a:xfrm>
              <a:off x="0" y="1156547"/>
              <a:ext cx="2090633" cy="42440"/>
            </a:xfrm>
            <a:prstGeom prst="rect">
              <a:avLst/>
            </a:prstGeom>
            <a:solidFill>
              <a:srgbClr val="A4804A"/>
            </a:solidFill>
          </p:spPr>
          <p:txBody>
            <a:bodyPr/>
            <a:lstStyle/>
            <a:p>
              <a:endParaRPr lang="en-US"/>
            </a:p>
          </p:txBody>
        </p:sp>
        <p:sp>
          <p:nvSpPr>
            <p:cNvPr id="13" name="AutoShape 13"/>
            <p:cNvSpPr/>
            <p:nvPr/>
          </p:nvSpPr>
          <p:spPr>
            <a:xfrm>
              <a:off x="0" y="4626503"/>
              <a:ext cx="2090633" cy="42440"/>
            </a:xfrm>
            <a:prstGeom prst="rect">
              <a:avLst/>
            </a:prstGeom>
            <a:solidFill>
              <a:srgbClr val="A4804A"/>
            </a:solidFill>
          </p:spPr>
          <p:txBody>
            <a:bodyPr/>
            <a:lstStyle/>
            <a:p>
              <a:endParaRPr lang="en-US"/>
            </a:p>
          </p:txBody>
        </p:sp>
        <p:sp>
          <p:nvSpPr>
            <p:cNvPr id="14" name="TextBox 14"/>
            <p:cNvSpPr txBox="1"/>
            <p:nvPr/>
          </p:nvSpPr>
          <p:spPr>
            <a:xfrm>
              <a:off x="0" y="9326349"/>
              <a:ext cx="10820400" cy="934296"/>
            </a:xfrm>
            <a:prstGeom prst="rect">
              <a:avLst/>
            </a:prstGeom>
          </p:spPr>
          <p:txBody>
            <a:bodyPr lIns="0" tIns="0" rIns="0" bIns="0" rtlCol="0" anchor="t">
              <a:spAutoFit/>
            </a:bodyPr>
            <a:lstStyle/>
            <a:p>
              <a:pPr algn="l">
                <a:lnSpc>
                  <a:spcPts val="2920"/>
                </a:lnSpc>
              </a:pPr>
              <a:r>
                <a:rPr lang="en-US" sz="2000" spc="200">
                  <a:solidFill>
                    <a:srgbClr val="C8102E"/>
                  </a:solidFill>
                  <a:latin typeface="Lato"/>
                  <a:ea typeface="Lato"/>
                  <a:cs typeface="Lato"/>
                  <a:sym typeface="Lato"/>
                </a:rPr>
                <a:t>PAUL J. ELLISON, BOSTON SCHOOL COMMITTEE MEMBER</a:t>
              </a:r>
            </a:p>
          </p:txBody>
        </p:sp>
        <p:sp>
          <p:nvSpPr>
            <p:cNvPr id="15" name="TextBox 15"/>
            <p:cNvSpPr txBox="1"/>
            <p:nvPr/>
          </p:nvSpPr>
          <p:spPr>
            <a:xfrm>
              <a:off x="0" y="7847963"/>
              <a:ext cx="10820400" cy="934296"/>
            </a:xfrm>
            <a:prstGeom prst="rect">
              <a:avLst/>
            </a:prstGeom>
          </p:spPr>
          <p:txBody>
            <a:bodyPr lIns="0" tIns="0" rIns="0" bIns="0" rtlCol="0" anchor="t">
              <a:spAutoFit/>
            </a:bodyPr>
            <a:lstStyle/>
            <a:p>
              <a:pPr algn="l">
                <a:lnSpc>
                  <a:spcPts val="2920"/>
                </a:lnSpc>
              </a:pPr>
              <a:r>
                <a:rPr lang="en-US" sz="2000" spc="200">
                  <a:solidFill>
                    <a:srgbClr val="C8102E"/>
                  </a:solidFill>
                  <a:latin typeface="Lato"/>
                  <a:ea typeface="Lato"/>
                  <a:cs typeface="Lato"/>
                  <a:sym typeface="Lato"/>
                </a:rPr>
                <a:t>JOHN J. MCDONOUGH, BOSTON SCHOOL COMMITTEE CHAIRMAN 1967 </a:t>
              </a:r>
            </a:p>
          </p:txBody>
        </p:sp>
        <p:sp>
          <p:nvSpPr>
            <p:cNvPr id="16" name="AutoShape 16"/>
            <p:cNvSpPr/>
            <p:nvPr/>
          </p:nvSpPr>
          <p:spPr>
            <a:xfrm>
              <a:off x="0" y="9061659"/>
              <a:ext cx="2090633" cy="42440"/>
            </a:xfrm>
            <a:prstGeom prst="rect">
              <a:avLst/>
            </a:prstGeom>
            <a:solidFill>
              <a:srgbClr val="A4804A"/>
            </a:solidFill>
          </p:spPr>
          <p:txBody>
            <a:bodyPr/>
            <a:lstStyle/>
            <a:p>
              <a:endParaRPr lang="en-US"/>
            </a:p>
          </p:txBody>
        </p:sp>
        <p:sp>
          <p:nvSpPr>
            <p:cNvPr id="17" name="TextBox 17"/>
            <p:cNvSpPr txBox="1"/>
            <p:nvPr/>
          </p:nvSpPr>
          <p:spPr>
            <a:xfrm>
              <a:off x="0" y="4891193"/>
              <a:ext cx="10768258" cy="934296"/>
            </a:xfrm>
            <a:prstGeom prst="rect">
              <a:avLst/>
            </a:prstGeom>
          </p:spPr>
          <p:txBody>
            <a:bodyPr lIns="0" tIns="0" rIns="0" bIns="0" rtlCol="0" anchor="t">
              <a:spAutoFit/>
            </a:bodyPr>
            <a:lstStyle/>
            <a:p>
              <a:pPr algn="l">
                <a:lnSpc>
                  <a:spcPts val="2920"/>
                </a:lnSpc>
              </a:pPr>
              <a:r>
                <a:rPr lang="en-US" sz="2000" spc="200">
                  <a:solidFill>
                    <a:srgbClr val="C8102E"/>
                  </a:solidFill>
                  <a:latin typeface="Lato"/>
                  <a:ea typeface="Lato"/>
                  <a:cs typeface="Lato"/>
                  <a:sym typeface="Lato"/>
                </a:rPr>
                <a:t>WILLIAM H. OHRENBERGER, BPS SUPERINTENDENT 1963-1972</a:t>
              </a:r>
            </a:p>
          </p:txBody>
        </p:sp>
        <p:sp>
          <p:nvSpPr>
            <p:cNvPr id="18" name="AutoShape 18"/>
            <p:cNvSpPr/>
            <p:nvPr/>
          </p:nvSpPr>
          <p:spPr>
            <a:xfrm>
              <a:off x="0" y="6104888"/>
              <a:ext cx="2090633" cy="42440"/>
            </a:xfrm>
            <a:prstGeom prst="rect">
              <a:avLst/>
            </a:prstGeom>
            <a:solidFill>
              <a:srgbClr val="A4804A"/>
            </a:solidFill>
          </p:spPr>
          <p:txBody>
            <a:bodyPr/>
            <a:lstStyle/>
            <a:p>
              <a:endParaRPr lang="en-US"/>
            </a:p>
          </p:txBody>
        </p:sp>
        <p:sp>
          <p:nvSpPr>
            <p:cNvPr id="19" name="TextBox 19"/>
            <p:cNvSpPr txBox="1"/>
            <p:nvPr/>
          </p:nvSpPr>
          <p:spPr>
            <a:xfrm>
              <a:off x="0" y="6369578"/>
              <a:ext cx="10820400" cy="934296"/>
            </a:xfrm>
            <a:prstGeom prst="rect">
              <a:avLst/>
            </a:prstGeom>
          </p:spPr>
          <p:txBody>
            <a:bodyPr lIns="0" tIns="0" rIns="0" bIns="0" rtlCol="0" anchor="t">
              <a:spAutoFit/>
            </a:bodyPr>
            <a:lstStyle/>
            <a:p>
              <a:pPr algn="l">
                <a:lnSpc>
                  <a:spcPts val="2920"/>
                </a:lnSpc>
              </a:pPr>
              <a:r>
                <a:rPr lang="en-US" sz="2000" spc="200">
                  <a:solidFill>
                    <a:srgbClr val="C8102E"/>
                  </a:solidFill>
                  <a:latin typeface="Lato"/>
                  <a:ea typeface="Lato"/>
                  <a:cs typeface="Lato"/>
                  <a:sym typeface="Lato"/>
                </a:rPr>
                <a:t>ELVIRA PALLADINO, BOSTON SCHOOL COMMITTEE MEMBER AND R.O.A.R.BOARD MEMBER</a:t>
              </a:r>
            </a:p>
          </p:txBody>
        </p:sp>
        <p:sp>
          <p:nvSpPr>
            <p:cNvPr id="20" name="AutoShape 20"/>
            <p:cNvSpPr/>
            <p:nvPr/>
          </p:nvSpPr>
          <p:spPr>
            <a:xfrm>
              <a:off x="0" y="7583274"/>
              <a:ext cx="2090633" cy="42440"/>
            </a:xfrm>
            <a:prstGeom prst="rect">
              <a:avLst/>
            </a:prstGeom>
            <a:solidFill>
              <a:srgbClr val="A4804A"/>
            </a:solidFill>
          </p:spPr>
          <p:txBody>
            <a:bodyPr/>
            <a:lstStyle/>
            <a:p>
              <a:endParaRPr lang="en-US"/>
            </a:p>
          </p:txBody>
        </p:sp>
        <p:sp>
          <p:nvSpPr>
            <p:cNvPr id="21" name="TextBox 21"/>
            <p:cNvSpPr txBox="1"/>
            <p:nvPr/>
          </p:nvSpPr>
          <p:spPr>
            <a:xfrm>
              <a:off x="0" y="1421236"/>
              <a:ext cx="9239844" cy="451696"/>
            </a:xfrm>
            <a:prstGeom prst="rect">
              <a:avLst/>
            </a:prstGeom>
          </p:spPr>
          <p:txBody>
            <a:bodyPr lIns="0" tIns="0" rIns="0" bIns="0" rtlCol="0" anchor="t">
              <a:spAutoFit/>
            </a:bodyPr>
            <a:lstStyle/>
            <a:p>
              <a:pPr algn="l">
                <a:lnSpc>
                  <a:spcPts val="2920"/>
                </a:lnSpc>
              </a:pPr>
              <a:r>
                <a:rPr lang="en-US" sz="2000" spc="200">
                  <a:solidFill>
                    <a:srgbClr val="C8102E"/>
                  </a:solidFill>
                  <a:latin typeface="Lato"/>
                  <a:ea typeface="Lato"/>
                  <a:cs typeface="Lato"/>
                  <a:sym typeface="Lato"/>
                </a:rPr>
                <a:t>THOMAS MEAGHER, DEPUTY SUPERINTENDENT</a:t>
              </a:r>
            </a:p>
          </p:txBody>
        </p:sp>
        <p:sp>
          <p:nvSpPr>
            <p:cNvPr id="22" name="TextBox 22"/>
            <p:cNvSpPr txBox="1"/>
            <p:nvPr/>
          </p:nvSpPr>
          <p:spPr>
            <a:xfrm>
              <a:off x="0" y="2417022"/>
              <a:ext cx="10820400" cy="934296"/>
            </a:xfrm>
            <a:prstGeom prst="rect">
              <a:avLst/>
            </a:prstGeom>
          </p:spPr>
          <p:txBody>
            <a:bodyPr lIns="0" tIns="0" rIns="0" bIns="0" rtlCol="0" anchor="t">
              <a:spAutoFit/>
            </a:bodyPr>
            <a:lstStyle/>
            <a:p>
              <a:pPr algn="l">
                <a:lnSpc>
                  <a:spcPts val="2920"/>
                </a:lnSpc>
              </a:pPr>
              <a:r>
                <a:rPr lang="en-US" sz="2000" spc="200">
                  <a:solidFill>
                    <a:srgbClr val="C8102E"/>
                  </a:solidFill>
                  <a:latin typeface="Lato"/>
                  <a:ea typeface="Lato"/>
                  <a:cs typeface="Lato"/>
                  <a:sym typeface="Lato"/>
                </a:rPr>
                <a:t>LOUISE DAY HICKS, CITY COUNCIL MEMBER AND R.O.A.R. FOUNDER</a:t>
              </a:r>
            </a:p>
          </p:txBody>
        </p:sp>
        <p:sp>
          <p:nvSpPr>
            <p:cNvPr id="23" name="AutoShape 23"/>
            <p:cNvSpPr/>
            <p:nvPr/>
          </p:nvSpPr>
          <p:spPr>
            <a:xfrm>
              <a:off x="0" y="2152332"/>
              <a:ext cx="2090633" cy="42440"/>
            </a:xfrm>
            <a:prstGeom prst="rect">
              <a:avLst/>
            </a:prstGeom>
            <a:solidFill>
              <a:srgbClr val="A4804A"/>
            </a:solidFill>
          </p:spPr>
          <p:txBody>
            <a:bodyPr/>
            <a:lstStyle/>
            <a:p>
              <a:endParaRPr lang="en-US"/>
            </a:p>
          </p:txBody>
        </p:sp>
        <p:sp>
          <p:nvSpPr>
            <p:cNvPr id="24" name="TextBox 24"/>
            <p:cNvSpPr txBox="1"/>
            <p:nvPr/>
          </p:nvSpPr>
          <p:spPr>
            <a:xfrm>
              <a:off x="0" y="3895407"/>
              <a:ext cx="10820400" cy="451696"/>
            </a:xfrm>
            <a:prstGeom prst="rect">
              <a:avLst/>
            </a:prstGeom>
          </p:spPr>
          <p:txBody>
            <a:bodyPr lIns="0" tIns="0" rIns="0" bIns="0" rtlCol="0" anchor="t">
              <a:spAutoFit/>
            </a:bodyPr>
            <a:lstStyle/>
            <a:p>
              <a:pPr algn="l">
                <a:lnSpc>
                  <a:spcPts val="2920"/>
                </a:lnSpc>
              </a:pPr>
              <a:r>
                <a:rPr lang="en-US" sz="2000" spc="200">
                  <a:solidFill>
                    <a:srgbClr val="C8102E"/>
                  </a:solidFill>
                  <a:latin typeface="Lato"/>
                  <a:ea typeface="Lato"/>
                  <a:cs typeface="Lato"/>
                  <a:sym typeface="Lato"/>
                </a:rPr>
                <a:t>WILLIAM M. BULGER, SENATOR, BUSING OPPONENT </a:t>
              </a:r>
            </a:p>
          </p:txBody>
        </p:sp>
        <p:sp>
          <p:nvSpPr>
            <p:cNvPr id="25" name="AutoShape 25"/>
            <p:cNvSpPr/>
            <p:nvPr/>
          </p:nvSpPr>
          <p:spPr>
            <a:xfrm>
              <a:off x="0" y="3630717"/>
              <a:ext cx="2090633" cy="42440"/>
            </a:xfrm>
            <a:prstGeom prst="rect">
              <a:avLst/>
            </a:prstGeom>
            <a:solidFill>
              <a:srgbClr val="A4804A"/>
            </a:solidFill>
          </p:spPr>
          <p:txBody>
            <a:bodyPr/>
            <a:lstStyle/>
            <a:p>
              <a:endParaRPr lang="en-US"/>
            </a:p>
          </p:txBody>
        </p:sp>
      </p:grpSp>
    </p:spTree>
  </p:cSld>
  <p:clrMapOvr>
    <a:masterClrMapping/>
  </p:clrMapOvr>
  <p:transition spd="slow">
    <p:push/>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9F5"/>
        </a:solidFill>
        <a:effectLst/>
      </p:bgPr>
    </p:bg>
    <p:spTree>
      <p:nvGrpSpPr>
        <p:cNvPr id="1" name=""/>
        <p:cNvGrpSpPr/>
        <p:nvPr/>
      </p:nvGrpSpPr>
      <p:grpSpPr>
        <a:xfrm>
          <a:off x="0" y="0"/>
          <a:ext cx="0" cy="0"/>
          <a:chOff x="0" y="0"/>
          <a:chExt cx="0" cy="0"/>
        </a:xfrm>
      </p:grpSpPr>
      <p:grpSp>
        <p:nvGrpSpPr>
          <p:cNvPr id="2" name="Group 2"/>
          <p:cNvGrpSpPr/>
          <p:nvPr/>
        </p:nvGrpSpPr>
        <p:grpSpPr>
          <a:xfrm rot="-10800000">
            <a:off x="850305" y="1325784"/>
            <a:ext cx="598170" cy="8124825"/>
            <a:chOff x="0" y="0"/>
            <a:chExt cx="797560" cy="10833100"/>
          </a:xfrm>
        </p:grpSpPr>
        <p:sp>
          <p:nvSpPr>
            <p:cNvPr id="3" name="AutoShape 3"/>
            <p:cNvSpPr/>
            <p:nvPr/>
          </p:nvSpPr>
          <p:spPr>
            <a:xfrm rot="-5400000">
              <a:off x="-426826" y="9766564"/>
              <a:ext cx="2090633" cy="42440"/>
            </a:xfrm>
            <a:prstGeom prst="rect">
              <a:avLst/>
            </a:prstGeom>
            <a:solidFill>
              <a:srgbClr val="C8102E"/>
            </a:solidFill>
          </p:spPr>
          <p:txBody>
            <a:bodyPr/>
            <a:lstStyle/>
            <a:p>
              <a:endParaRPr lang="en-US"/>
            </a:p>
          </p:txBody>
        </p:sp>
        <p:sp>
          <p:nvSpPr>
            <p:cNvPr id="4" name="TextBox 4"/>
            <p:cNvSpPr txBox="1"/>
            <p:nvPr/>
          </p:nvSpPr>
          <p:spPr>
            <a:xfrm rot="5400000">
              <a:off x="-3316972" y="3316972"/>
              <a:ext cx="7460077" cy="826135"/>
            </a:xfrm>
            <a:prstGeom prst="rect">
              <a:avLst/>
            </a:prstGeom>
          </p:spPr>
          <p:txBody>
            <a:bodyPr lIns="0" tIns="0" rIns="0" bIns="0" rtlCol="0" anchor="t">
              <a:spAutoFit/>
            </a:bodyPr>
            <a:lstStyle/>
            <a:p>
              <a:pPr algn="l">
                <a:lnSpc>
                  <a:spcPts val="1679"/>
                </a:lnSpc>
              </a:pPr>
              <a:r>
                <a:rPr lang="en-US" sz="1200" spc="60">
                  <a:solidFill>
                    <a:srgbClr val="A4804A"/>
                  </a:solidFill>
                  <a:latin typeface="Lato"/>
                  <a:ea typeface="Lato"/>
                  <a:cs typeface="Lato"/>
                  <a:sym typeface="Lato"/>
                </a:rPr>
                <a:t>SLAVERY AND ITS LEGACY: BOSTON, 1940-2020</a:t>
              </a:r>
            </a:p>
            <a:p>
              <a:pPr algn="l">
                <a:lnSpc>
                  <a:spcPts val="1679"/>
                </a:lnSpc>
              </a:pPr>
              <a:r>
                <a:rPr lang="en-US" sz="1200" spc="60">
                  <a:solidFill>
                    <a:srgbClr val="A4804A"/>
                  </a:solidFill>
                  <a:latin typeface="Lato"/>
                  <a:ea typeface="Lato"/>
                  <a:cs typeface="Lato"/>
                  <a:sym typeface="Lato"/>
                </a:rPr>
                <a:t>NORTHEASTERN UNIVERSITY</a:t>
              </a:r>
            </a:p>
            <a:p>
              <a:pPr algn="l">
                <a:lnSpc>
                  <a:spcPts val="1679"/>
                </a:lnSpc>
              </a:pPr>
              <a:endParaRPr lang="en-US" sz="1200" spc="60">
                <a:solidFill>
                  <a:srgbClr val="A4804A"/>
                </a:solidFill>
                <a:latin typeface="Lato"/>
                <a:ea typeface="Lato"/>
                <a:cs typeface="Lato"/>
                <a:sym typeface="Lato"/>
              </a:endParaRPr>
            </a:p>
          </p:txBody>
        </p:sp>
      </p:grpSp>
      <p:sp>
        <p:nvSpPr>
          <p:cNvPr id="5" name="TextBox 5"/>
          <p:cNvSpPr txBox="1"/>
          <p:nvPr/>
        </p:nvSpPr>
        <p:spPr>
          <a:xfrm>
            <a:off x="11120436" y="1088628"/>
            <a:ext cx="6138864" cy="2659634"/>
          </a:xfrm>
          <a:prstGeom prst="rect">
            <a:avLst/>
          </a:prstGeom>
        </p:spPr>
        <p:txBody>
          <a:bodyPr lIns="0" tIns="0" rIns="0" bIns="0" rtlCol="0" anchor="t">
            <a:spAutoFit/>
          </a:bodyPr>
          <a:lstStyle/>
          <a:p>
            <a:pPr algn="l">
              <a:lnSpc>
                <a:spcPts val="7018"/>
              </a:lnSpc>
            </a:pPr>
            <a:r>
              <a:rPr lang="en-US" sz="5800" spc="174">
                <a:solidFill>
                  <a:srgbClr val="C8102E"/>
                </a:solidFill>
                <a:latin typeface="Lato"/>
                <a:ea typeface="Lato"/>
                <a:cs typeface="Lato"/>
                <a:sym typeface="Lato"/>
              </a:rPr>
              <a:t>Boston Police  and Fire Department </a:t>
            </a:r>
          </a:p>
        </p:txBody>
      </p:sp>
      <p:grpSp>
        <p:nvGrpSpPr>
          <p:cNvPr id="6" name="Group 6"/>
          <p:cNvGrpSpPr/>
          <p:nvPr/>
        </p:nvGrpSpPr>
        <p:grpSpPr>
          <a:xfrm>
            <a:off x="11120436" y="4187649"/>
            <a:ext cx="5960182" cy="5080821"/>
            <a:chOff x="0" y="0"/>
            <a:chExt cx="7946910" cy="6774429"/>
          </a:xfrm>
        </p:grpSpPr>
        <p:sp>
          <p:nvSpPr>
            <p:cNvPr id="7" name="TextBox 7"/>
            <p:cNvSpPr txBox="1"/>
            <p:nvPr/>
          </p:nvSpPr>
          <p:spPr>
            <a:xfrm>
              <a:off x="0" y="-85725"/>
              <a:ext cx="7946910" cy="1333492"/>
            </a:xfrm>
            <a:prstGeom prst="rect">
              <a:avLst/>
            </a:prstGeom>
          </p:spPr>
          <p:txBody>
            <a:bodyPr lIns="0" tIns="0" rIns="0" bIns="0" rtlCol="0" anchor="t">
              <a:spAutoFit/>
            </a:bodyPr>
            <a:lstStyle/>
            <a:p>
              <a:pPr algn="l">
                <a:lnSpc>
                  <a:spcPts val="4106"/>
                </a:lnSpc>
              </a:pPr>
              <a:r>
                <a:rPr lang="en-US" sz="2812" spc="281">
                  <a:solidFill>
                    <a:srgbClr val="C8102E"/>
                  </a:solidFill>
                  <a:latin typeface="Lato"/>
                  <a:ea typeface="Lato"/>
                  <a:cs typeface="Lato"/>
                  <a:sym typeface="Lato"/>
                </a:rPr>
                <a:t>EMPLOYMENT DISCRIMINATION </a:t>
              </a:r>
            </a:p>
          </p:txBody>
        </p:sp>
        <p:sp>
          <p:nvSpPr>
            <p:cNvPr id="8" name="TextBox 8"/>
            <p:cNvSpPr txBox="1"/>
            <p:nvPr/>
          </p:nvSpPr>
          <p:spPr>
            <a:xfrm>
              <a:off x="0" y="1739514"/>
              <a:ext cx="7946910" cy="5034915"/>
            </a:xfrm>
            <a:prstGeom prst="rect">
              <a:avLst/>
            </a:prstGeom>
          </p:spPr>
          <p:txBody>
            <a:bodyPr lIns="0" tIns="0" rIns="0" bIns="0" rtlCol="0" anchor="t">
              <a:spAutoFit/>
            </a:bodyPr>
            <a:lstStyle/>
            <a:p>
              <a:pPr algn="l">
                <a:lnSpc>
                  <a:spcPts val="3060"/>
                </a:lnSpc>
              </a:pPr>
              <a:r>
                <a:rPr lang="en-US" sz="2000" spc="80">
                  <a:solidFill>
                    <a:srgbClr val="000000"/>
                  </a:solidFill>
                  <a:latin typeface="Lato"/>
                  <a:ea typeface="Lato"/>
                  <a:cs typeface="Lato"/>
                  <a:sym typeface="Lato"/>
                </a:rPr>
                <a:t>Our Report on Police and Fire Departments: Employment and Workplace Policies will include a comprehensive timeline of the issue from 1940 to 2020, emphasizing the role of City of Boston and other government actors; a descriptive analysis of discriminatory practices in these important departments from 1970-2020; and a descriptive analysis of the community-based projects that have or are examining the history of the issues.</a:t>
              </a:r>
            </a:p>
          </p:txBody>
        </p:sp>
      </p:grpSp>
      <p:grpSp>
        <p:nvGrpSpPr>
          <p:cNvPr id="9" name="Group 9"/>
          <p:cNvGrpSpPr/>
          <p:nvPr/>
        </p:nvGrpSpPr>
        <p:grpSpPr>
          <a:xfrm>
            <a:off x="2166441" y="0"/>
            <a:ext cx="7761546" cy="11315619"/>
            <a:chOff x="0" y="0"/>
            <a:chExt cx="10348728" cy="15087492"/>
          </a:xfrm>
        </p:grpSpPr>
        <p:sp>
          <p:nvSpPr>
            <p:cNvPr id="10" name="Freeform 10"/>
            <p:cNvSpPr/>
            <p:nvPr/>
          </p:nvSpPr>
          <p:spPr>
            <a:xfrm>
              <a:off x="0" y="0"/>
              <a:ext cx="9303411" cy="6461888"/>
            </a:xfrm>
            <a:custGeom>
              <a:avLst/>
              <a:gdLst/>
              <a:ahLst/>
              <a:cxnLst/>
              <a:rect l="l" t="t" r="r" b="b"/>
              <a:pathLst>
                <a:path w="9303411" h="6461888">
                  <a:moveTo>
                    <a:pt x="0" y="0"/>
                  </a:moveTo>
                  <a:lnTo>
                    <a:pt x="9303411" y="0"/>
                  </a:lnTo>
                  <a:lnTo>
                    <a:pt x="9303411" y="6461888"/>
                  </a:lnTo>
                  <a:lnTo>
                    <a:pt x="0" y="6461888"/>
                  </a:lnTo>
                  <a:lnTo>
                    <a:pt x="0" y="0"/>
                  </a:lnTo>
                  <a:close/>
                </a:path>
              </a:pathLst>
            </a:custGeom>
            <a:blipFill>
              <a:blip r:embed="rId2"/>
              <a:stretch>
                <a:fillRect t="-5140" b="-10038"/>
              </a:stretch>
            </a:blipFill>
          </p:spPr>
          <p:txBody>
            <a:bodyPr/>
            <a:lstStyle/>
            <a:p>
              <a:endParaRPr lang="en-US"/>
            </a:p>
          </p:txBody>
        </p:sp>
        <p:sp>
          <p:nvSpPr>
            <p:cNvPr id="11" name="AutoShape 11"/>
            <p:cNvSpPr/>
            <p:nvPr/>
          </p:nvSpPr>
          <p:spPr>
            <a:xfrm>
              <a:off x="8258095" y="2927487"/>
              <a:ext cx="2090633" cy="606915"/>
            </a:xfrm>
            <a:prstGeom prst="rect">
              <a:avLst/>
            </a:prstGeom>
            <a:solidFill>
              <a:srgbClr val="C8102E">
                <a:alpha val="89804"/>
              </a:srgbClr>
            </a:solidFill>
          </p:spPr>
          <p:txBody>
            <a:bodyPr/>
            <a:lstStyle/>
            <a:p>
              <a:endParaRPr lang="en-US"/>
            </a:p>
          </p:txBody>
        </p:sp>
        <p:grpSp>
          <p:nvGrpSpPr>
            <p:cNvPr id="12" name="Group 12"/>
            <p:cNvGrpSpPr/>
            <p:nvPr/>
          </p:nvGrpSpPr>
          <p:grpSpPr>
            <a:xfrm>
              <a:off x="0" y="6858000"/>
              <a:ext cx="9303411" cy="8229492"/>
              <a:chOff x="0" y="0"/>
              <a:chExt cx="1837711" cy="1625579"/>
            </a:xfrm>
          </p:grpSpPr>
          <p:sp>
            <p:nvSpPr>
              <p:cNvPr id="13" name="Freeform 13"/>
              <p:cNvSpPr/>
              <p:nvPr/>
            </p:nvSpPr>
            <p:spPr>
              <a:xfrm>
                <a:off x="0" y="0"/>
                <a:ext cx="1837711" cy="1625579"/>
              </a:xfrm>
              <a:custGeom>
                <a:avLst/>
                <a:gdLst/>
                <a:ahLst/>
                <a:cxnLst/>
                <a:rect l="l" t="t" r="r" b="b"/>
                <a:pathLst>
                  <a:path w="1837711" h="1625579">
                    <a:moveTo>
                      <a:pt x="0" y="0"/>
                    </a:moveTo>
                    <a:lnTo>
                      <a:pt x="1837711" y="0"/>
                    </a:lnTo>
                    <a:lnTo>
                      <a:pt x="1837711" y="1625579"/>
                    </a:lnTo>
                    <a:lnTo>
                      <a:pt x="0" y="1625579"/>
                    </a:lnTo>
                    <a:close/>
                  </a:path>
                </a:pathLst>
              </a:custGeom>
              <a:solidFill>
                <a:srgbClr val="C8102E"/>
              </a:solidFill>
            </p:spPr>
            <p:txBody>
              <a:bodyPr/>
              <a:lstStyle/>
              <a:p>
                <a:endParaRPr lang="en-US"/>
              </a:p>
            </p:txBody>
          </p:sp>
          <p:sp>
            <p:nvSpPr>
              <p:cNvPr id="14" name="TextBox 14"/>
              <p:cNvSpPr txBox="1"/>
              <p:nvPr/>
            </p:nvSpPr>
            <p:spPr>
              <a:xfrm>
                <a:off x="0" y="-38100"/>
                <a:ext cx="1837711" cy="1663679"/>
              </a:xfrm>
              <a:prstGeom prst="rect">
                <a:avLst/>
              </a:prstGeom>
            </p:spPr>
            <p:txBody>
              <a:bodyPr lIns="50800" tIns="50800" rIns="50800" bIns="50800" rtlCol="0" anchor="ctr"/>
              <a:lstStyle/>
              <a:p>
                <a:pPr algn="ctr">
                  <a:lnSpc>
                    <a:spcPts val="2659"/>
                  </a:lnSpc>
                </a:pPr>
                <a:endParaRPr/>
              </a:p>
            </p:txBody>
          </p:sp>
        </p:grpSp>
        <p:sp>
          <p:nvSpPr>
            <p:cNvPr id="15" name="TextBox 15"/>
            <p:cNvSpPr txBox="1"/>
            <p:nvPr/>
          </p:nvSpPr>
          <p:spPr>
            <a:xfrm>
              <a:off x="395643" y="7427987"/>
              <a:ext cx="8512125" cy="4795096"/>
            </a:xfrm>
            <a:prstGeom prst="rect">
              <a:avLst/>
            </a:prstGeom>
          </p:spPr>
          <p:txBody>
            <a:bodyPr lIns="0" tIns="0" rIns="0" bIns="0" rtlCol="0" anchor="t">
              <a:spAutoFit/>
            </a:bodyPr>
            <a:lstStyle/>
            <a:p>
              <a:pPr algn="ctr">
                <a:lnSpc>
                  <a:spcPts val="2920"/>
                </a:lnSpc>
              </a:pPr>
              <a:r>
                <a:rPr lang="en-US" sz="2000" spc="200">
                  <a:solidFill>
                    <a:srgbClr val="FFFFFF"/>
                  </a:solidFill>
                  <a:latin typeface="Lato"/>
                  <a:ea typeface="Lato"/>
                  <a:cs typeface="Lato"/>
                  <a:sym typeface="Lato"/>
                </a:rPr>
                <a:t>“THESE YOUNGER OFFICERS THAT ARE COMING UP IN THE RANKS, THEY'RE GOING TO BE THE LEADERS OF THE         DEPARTMENT AND IN A FEW YEARS, IF WE DON'T HAVE THE NUMBERS OF MINORITY OFFICERS, THEN WE'RE GOING TO BE LEFT BEHIND. IT'S GOING TO BE THE SAME AS IT HAS BEEN THE WHOLE TIME I'VE BEEN IN THE DEPARTMENT- A WHITE, MALE-DOMINATED DEPARTMENT.”</a:t>
              </a:r>
            </a:p>
          </p:txBody>
        </p:sp>
        <p:sp>
          <p:nvSpPr>
            <p:cNvPr id="16" name="TextBox 16"/>
            <p:cNvSpPr txBox="1"/>
            <p:nvPr/>
          </p:nvSpPr>
          <p:spPr>
            <a:xfrm>
              <a:off x="464859" y="12508737"/>
              <a:ext cx="8373693" cy="758400"/>
            </a:xfrm>
            <a:prstGeom prst="rect">
              <a:avLst/>
            </a:prstGeom>
          </p:spPr>
          <p:txBody>
            <a:bodyPr lIns="0" tIns="0" rIns="0" bIns="0" rtlCol="0" anchor="t">
              <a:spAutoFit/>
            </a:bodyPr>
            <a:lstStyle/>
            <a:p>
              <a:pPr algn="ctr">
                <a:lnSpc>
                  <a:spcPts val="2380"/>
                </a:lnSpc>
              </a:pPr>
              <a:r>
                <a:rPr lang="en-US" sz="1700" i="1">
                  <a:solidFill>
                    <a:srgbClr val="FFFFFF"/>
                  </a:solidFill>
                  <a:latin typeface="Canva Sans Italics"/>
                  <a:ea typeface="Canva Sans Italics"/>
                  <a:cs typeface="Canva Sans Italics"/>
                  <a:sym typeface="Canva Sans Italics"/>
                </a:rPr>
                <a:t>Larry Brown,</a:t>
              </a:r>
            </a:p>
            <a:p>
              <a:pPr marL="0" lvl="0" indent="0" algn="ctr">
                <a:lnSpc>
                  <a:spcPts val="2380"/>
                </a:lnSpc>
                <a:spcBef>
                  <a:spcPct val="0"/>
                </a:spcBef>
              </a:pPr>
              <a:r>
                <a:rPr lang="en-US" sz="1700" i="1">
                  <a:solidFill>
                    <a:srgbClr val="FFFFFF"/>
                  </a:solidFill>
                  <a:latin typeface="Canva Sans Italics"/>
                  <a:ea typeface="Canva Sans Italics"/>
                  <a:cs typeface="Canva Sans Italics"/>
                  <a:sym typeface="Canva Sans Italics"/>
                </a:rPr>
                <a:t>Mass. Assoc. of Minority Law Enforcement Officers </a:t>
              </a:r>
            </a:p>
          </p:txBody>
        </p:sp>
      </p:grpSp>
    </p:spTree>
  </p:cSld>
  <p:clrMapOvr>
    <a:masterClrMapping/>
  </p:clrMapOvr>
  <p:transition spd="slow">
    <p:push/>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2093</Words>
  <Application>Microsoft Macintosh PowerPoint</Application>
  <PresentationFormat>Custom</PresentationFormat>
  <Paragraphs>222</Paragraphs>
  <Slides>20</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Lato</vt:lpstr>
      <vt:lpstr>Arial</vt:lpstr>
      <vt:lpstr>Lato Bold</vt:lpstr>
      <vt:lpstr>Canva Sans Italics</vt:lpstr>
      <vt:lpstr>Calibri</vt:lpstr>
      <vt:lpstr>Lato Italics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Boston City Presentation: March 2025</dc:title>
  <cp:lastModifiedBy>Jackson, Deborah</cp:lastModifiedBy>
  <cp:revision>1</cp:revision>
  <dcterms:created xsi:type="dcterms:W3CDTF">2006-08-16T00:00:00Z</dcterms:created>
  <dcterms:modified xsi:type="dcterms:W3CDTF">2025-03-21T19:09:13Z</dcterms:modified>
  <dc:identifier>DAGiXMKMnhY</dc:identifier>
</cp:coreProperties>
</file>