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5"/>
  </p:notesMasterIdLst>
  <p:sldIdLst>
    <p:sldId id="269" r:id="rId3"/>
    <p:sldId id="470" r:id="rId4"/>
    <p:sldId id="270" r:id="rId5"/>
    <p:sldId id="274" r:id="rId6"/>
    <p:sldId id="268" r:id="rId7"/>
    <p:sldId id="310" r:id="rId8"/>
    <p:sldId id="473" r:id="rId9"/>
    <p:sldId id="266" r:id="rId10"/>
    <p:sldId id="311" r:id="rId11"/>
    <p:sldId id="474" r:id="rId12"/>
    <p:sldId id="267" r:id="rId13"/>
    <p:sldId id="313" r:id="rId14"/>
    <p:sldId id="477" r:id="rId15"/>
    <p:sldId id="314" r:id="rId16"/>
    <p:sldId id="472" r:id="rId17"/>
    <p:sldId id="478" r:id="rId18"/>
    <p:sldId id="258" r:id="rId19"/>
    <p:sldId id="261" r:id="rId20"/>
    <p:sldId id="262" r:id="rId21"/>
    <p:sldId id="263" r:id="rId22"/>
    <p:sldId id="264" r:id="rId23"/>
    <p:sldId id="265" r:id="rId24"/>
  </p:sldIdLst>
  <p:sldSz cx="10058400" cy="73152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E9EBF5"/>
    <a:srgbClr val="150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91484" autoAdjust="0"/>
  </p:normalViewPr>
  <p:slideViewPr>
    <p:cSldViewPr snapToGrid="0">
      <p:cViewPr varScale="1">
        <p:scale>
          <a:sx n="64" d="100"/>
          <a:sy n="64" d="100"/>
        </p:scale>
        <p:origin x="2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EE048-E657-49D3-80E8-533E172CB49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13621E-A678-4792-984C-C6F70B7BDC24}">
      <dgm:prSet phldrT="[Text]"/>
      <dgm:spPr/>
      <dgm:t>
        <a:bodyPr/>
        <a:lstStyle/>
        <a:p>
          <a:r>
            <a:rPr lang="en-US" b="1" dirty="0">
              <a:solidFill>
                <a:schemeClr val="accent6"/>
              </a:solidFill>
            </a:rPr>
            <a:t>Core Functions</a:t>
          </a:r>
        </a:p>
      </dgm:t>
    </dgm:pt>
    <dgm:pt modelId="{FDBE1015-B172-4613-B829-CA81D0F52DE1}" type="parTrans" cxnId="{23FCE4B3-25AB-464F-A91F-5552C2E6461F}">
      <dgm:prSet/>
      <dgm:spPr/>
      <dgm:t>
        <a:bodyPr/>
        <a:lstStyle/>
        <a:p>
          <a:endParaRPr lang="en-US"/>
        </a:p>
      </dgm:t>
    </dgm:pt>
    <dgm:pt modelId="{697AE177-C50B-40A8-B9E4-42C8712C0040}" type="sibTrans" cxnId="{23FCE4B3-25AB-464F-A91F-5552C2E6461F}">
      <dgm:prSet/>
      <dgm:spPr/>
      <dgm:t>
        <a:bodyPr/>
        <a:lstStyle/>
        <a:p>
          <a:endParaRPr lang="en-US"/>
        </a:p>
      </dgm:t>
    </dgm:pt>
    <dgm:pt modelId="{81A720CE-415A-43D1-949E-DE7EA9A6AACE}">
      <dgm:prSet phldrT="[Text]"/>
      <dgm:spPr/>
      <dgm:t>
        <a:bodyPr/>
        <a:lstStyle/>
        <a:p>
          <a:r>
            <a:rPr lang="en-US" b="1" dirty="0">
              <a:solidFill>
                <a:schemeClr val="accent5"/>
              </a:solidFill>
            </a:rPr>
            <a:t>Community Care Coordination</a:t>
          </a:r>
        </a:p>
      </dgm:t>
    </dgm:pt>
    <dgm:pt modelId="{493CD068-65EB-4B0F-A567-9BBFDF890DA1}" type="parTrans" cxnId="{6E3A3AC3-46B4-47B8-A46C-6FF6F0EE82E2}">
      <dgm:prSet/>
      <dgm:spPr/>
      <dgm:t>
        <a:bodyPr/>
        <a:lstStyle/>
        <a:p>
          <a:endParaRPr lang="en-US"/>
        </a:p>
      </dgm:t>
    </dgm:pt>
    <dgm:pt modelId="{44C433D1-C3BE-4829-A2B2-67A48E551DCF}" type="sibTrans" cxnId="{6E3A3AC3-46B4-47B8-A46C-6FF6F0EE82E2}">
      <dgm:prSet/>
      <dgm:spPr/>
      <dgm:t>
        <a:bodyPr/>
        <a:lstStyle/>
        <a:p>
          <a:endParaRPr lang="en-US"/>
        </a:p>
      </dgm:t>
    </dgm:pt>
    <dgm:pt modelId="{00327672-A548-43BA-9A30-385A211CFDF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Care Coordination &amp; Home Visiting  e.g. Healthy Baby/Healthy Child, Asthma, TB</a:t>
          </a:r>
        </a:p>
      </dgm:t>
    </dgm:pt>
    <dgm:pt modelId="{F14CCC2B-AA44-4C06-A4AC-18FF479DCB2C}" type="parTrans" cxnId="{349A6A90-79EF-4A69-83C3-D812387CD110}">
      <dgm:prSet/>
      <dgm:spPr/>
      <dgm:t>
        <a:bodyPr/>
        <a:lstStyle/>
        <a:p>
          <a:endParaRPr lang="en-US"/>
        </a:p>
      </dgm:t>
    </dgm:pt>
    <dgm:pt modelId="{8D25C343-43D7-454A-BA15-91FAC2A25E71}" type="sibTrans" cxnId="{349A6A90-79EF-4A69-83C3-D812387CD110}">
      <dgm:prSet/>
      <dgm:spPr/>
      <dgm:t>
        <a:bodyPr/>
        <a:lstStyle/>
        <a:p>
          <a:endParaRPr lang="en-US"/>
        </a:p>
      </dgm:t>
    </dgm:pt>
    <dgm:pt modelId="{E0F8490C-1569-4D01-BBAE-1330112679A7}">
      <dgm:prSet phldrT="[Text]"/>
      <dgm:spPr/>
      <dgm:t>
        <a:bodyPr/>
        <a:lstStyle/>
        <a:p>
          <a:r>
            <a:rPr lang="en-US" b="1" dirty="0">
              <a:solidFill>
                <a:schemeClr val="accent2"/>
              </a:solidFill>
            </a:rPr>
            <a:t>Community-Clinical Linkage</a:t>
          </a:r>
        </a:p>
      </dgm:t>
    </dgm:pt>
    <dgm:pt modelId="{D80BFB9B-0487-474F-AF3A-F24D5C980FC7}" type="parTrans" cxnId="{4EB79475-0AEE-4AF6-9399-1217514A007F}">
      <dgm:prSet/>
      <dgm:spPr/>
      <dgm:t>
        <a:bodyPr/>
        <a:lstStyle/>
        <a:p>
          <a:endParaRPr lang="en-US"/>
        </a:p>
      </dgm:t>
    </dgm:pt>
    <dgm:pt modelId="{C607FBE3-F5FA-4B93-9E8A-EAFFC0F694B2}" type="sibTrans" cxnId="{4EB79475-0AEE-4AF6-9399-1217514A007F}">
      <dgm:prSet/>
      <dgm:spPr/>
      <dgm:t>
        <a:bodyPr/>
        <a:lstStyle/>
        <a:p>
          <a:endParaRPr lang="en-US"/>
        </a:p>
      </dgm:t>
    </dgm:pt>
    <dgm:pt modelId="{01F01380-ACF4-49D8-B2FA-DCA553A7327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/>
            <a:t>Help Steps  community resource database</a:t>
          </a:r>
          <a:endParaRPr lang="en-US" sz="1200" dirty="0"/>
        </a:p>
      </dgm:t>
    </dgm:pt>
    <dgm:pt modelId="{5F7C6811-ACA9-492C-9153-F73D82C979F2}" type="parTrans" cxnId="{EE3FD685-6632-47C4-B848-2A9E5FE32095}">
      <dgm:prSet/>
      <dgm:spPr/>
      <dgm:t>
        <a:bodyPr/>
        <a:lstStyle/>
        <a:p>
          <a:endParaRPr lang="en-US"/>
        </a:p>
      </dgm:t>
    </dgm:pt>
    <dgm:pt modelId="{1C1DF1F6-2AC2-4179-BE32-E253662CC330}" type="sibTrans" cxnId="{EE3FD685-6632-47C4-B848-2A9E5FE32095}">
      <dgm:prSet/>
      <dgm:spPr/>
      <dgm:t>
        <a:bodyPr/>
        <a:lstStyle/>
        <a:p>
          <a:endParaRPr lang="en-US"/>
        </a:p>
      </dgm:t>
    </dgm:pt>
    <dgm:pt modelId="{C0CD52E8-2DFC-4F74-8A1D-F141C2E07F0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/>
            <a:t>Mayor’s Health Line</a:t>
          </a:r>
          <a:endParaRPr lang="en-US" sz="1200" dirty="0"/>
        </a:p>
      </dgm:t>
    </dgm:pt>
    <dgm:pt modelId="{411120E6-4B4D-4DF9-AEBD-507BE3CBF04D}" type="parTrans" cxnId="{034152BE-FAA7-4F9B-9192-BE765913C62A}">
      <dgm:prSet/>
      <dgm:spPr/>
      <dgm:t>
        <a:bodyPr/>
        <a:lstStyle/>
        <a:p>
          <a:endParaRPr lang="en-US"/>
        </a:p>
      </dgm:t>
    </dgm:pt>
    <dgm:pt modelId="{F7505E14-5EF4-45B4-9351-28A1BB6FF24F}" type="sibTrans" cxnId="{034152BE-FAA7-4F9B-9192-BE765913C62A}">
      <dgm:prSet/>
      <dgm:spPr/>
      <dgm:t>
        <a:bodyPr/>
        <a:lstStyle/>
        <a:p>
          <a:endParaRPr lang="en-US"/>
        </a:p>
      </dgm:t>
    </dgm:pt>
    <dgm:pt modelId="{F7061C52-E712-4B68-B3E3-A175CFC9B97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PWTF</a:t>
          </a:r>
        </a:p>
      </dgm:t>
    </dgm:pt>
    <dgm:pt modelId="{A5BBBBD5-384B-4480-9C67-DA5686FD6BE0}" type="parTrans" cxnId="{49B449D8-0EB4-4A44-8754-D03C931E5C5C}">
      <dgm:prSet/>
      <dgm:spPr/>
      <dgm:t>
        <a:bodyPr/>
        <a:lstStyle/>
        <a:p>
          <a:endParaRPr lang="en-US"/>
        </a:p>
      </dgm:t>
    </dgm:pt>
    <dgm:pt modelId="{7CB1400D-7BC8-4FF8-9215-2F8EA1E59131}" type="sibTrans" cxnId="{49B449D8-0EB4-4A44-8754-D03C931E5C5C}">
      <dgm:prSet/>
      <dgm:spPr/>
      <dgm:t>
        <a:bodyPr/>
        <a:lstStyle/>
        <a:p>
          <a:endParaRPr lang="en-US"/>
        </a:p>
      </dgm:t>
    </dgm:pt>
    <dgm:pt modelId="{79E2B264-4804-4229-8BF6-DFA6A29690F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Expertise in developing and sustaining with CWW’s, </a:t>
          </a:r>
          <a:r>
            <a:rPr lang="en-US" sz="1200" dirty="0" err="1"/>
            <a:t>cbo’s</a:t>
          </a:r>
          <a:endParaRPr lang="en-US" sz="1200" dirty="0"/>
        </a:p>
      </dgm:t>
    </dgm:pt>
    <dgm:pt modelId="{8B4BE0E8-530D-429B-B12F-FC442084BD15}" type="parTrans" cxnId="{45EFBFF3-1875-4097-A9D8-D5A4B5CD7924}">
      <dgm:prSet/>
      <dgm:spPr/>
      <dgm:t>
        <a:bodyPr/>
        <a:lstStyle/>
        <a:p>
          <a:endParaRPr lang="en-US"/>
        </a:p>
      </dgm:t>
    </dgm:pt>
    <dgm:pt modelId="{533D4779-169A-4006-A641-1B100EA975A8}" type="sibTrans" cxnId="{45EFBFF3-1875-4097-A9D8-D5A4B5CD7924}">
      <dgm:prSet/>
      <dgm:spPr/>
      <dgm:t>
        <a:bodyPr/>
        <a:lstStyle/>
        <a:p>
          <a:endParaRPr lang="en-US"/>
        </a:p>
      </dgm:t>
    </dgm:pt>
    <dgm:pt modelId="{8F15F5DE-B417-4848-9BA1-5B8E931986E4}">
      <dgm:prSet/>
      <dgm:spPr/>
      <dgm:t>
        <a:bodyPr/>
        <a:lstStyle/>
        <a:p>
          <a:r>
            <a:rPr lang="en-US" b="1" dirty="0">
              <a:solidFill>
                <a:srgbClr val="00B0F0"/>
              </a:solidFill>
            </a:rPr>
            <a:t>Direct Services</a:t>
          </a:r>
        </a:p>
      </dgm:t>
    </dgm:pt>
    <dgm:pt modelId="{8F3E9171-3F27-46E2-B4E3-A88F95284D11}" type="parTrans" cxnId="{D96DEB64-90E2-484D-BB0C-E48ABAE0CDB0}">
      <dgm:prSet/>
      <dgm:spPr/>
      <dgm:t>
        <a:bodyPr/>
        <a:lstStyle/>
        <a:p>
          <a:endParaRPr lang="en-US"/>
        </a:p>
      </dgm:t>
    </dgm:pt>
    <dgm:pt modelId="{A0829758-F102-454B-85C6-C005BF5B392A}" type="sibTrans" cxnId="{D96DEB64-90E2-484D-BB0C-E48ABAE0CDB0}">
      <dgm:prSet/>
      <dgm:spPr/>
      <dgm:t>
        <a:bodyPr/>
        <a:lstStyle/>
        <a:p>
          <a:endParaRPr lang="en-US"/>
        </a:p>
      </dgm:t>
    </dgm:pt>
    <dgm:pt modelId="{81DA7292-5201-4FE3-B6D5-2FCC5773ECC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/>
            <a:t>Navigation</a:t>
          </a:r>
          <a:endParaRPr lang="en-US" sz="1200" dirty="0"/>
        </a:p>
      </dgm:t>
    </dgm:pt>
    <dgm:pt modelId="{9E40CC89-871D-49C1-8042-84712C1BD961}" type="parTrans" cxnId="{57CE80EF-39CE-4FA6-84E5-A14A3FC752DF}">
      <dgm:prSet/>
      <dgm:spPr/>
      <dgm:t>
        <a:bodyPr/>
        <a:lstStyle/>
        <a:p>
          <a:endParaRPr lang="en-US"/>
        </a:p>
      </dgm:t>
    </dgm:pt>
    <dgm:pt modelId="{7933D15B-FD04-4583-85DF-9E0971BC00AD}" type="sibTrans" cxnId="{57CE80EF-39CE-4FA6-84E5-A14A3FC752DF}">
      <dgm:prSet/>
      <dgm:spPr/>
      <dgm:t>
        <a:bodyPr/>
        <a:lstStyle/>
        <a:p>
          <a:endParaRPr lang="en-US"/>
        </a:p>
      </dgm:t>
    </dgm:pt>
    <dgm:pt modelId="{A4F68363-66F3-4229-BC49-59D235E99C1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/>
            <a:t>EMS</a:t>
          </a:r>
          <a:endParaRPr lang="en-US" sz="1200" dirty="0"/>
        </a:p>
      </dgm:t>
    </dgm:pt>
    <dgm:pt modelId="{6EF5206C-35A6-489E-9794-4D5875587A29}" type="parTrans" cxnId="{CF484D2E-2067-4CA2-A274-ED9C5394A1AC}">
      <dgm:prSet/>
      <dgm:spPr/>
      <dgm:t>
        <a:bodyPr/>
        <a:lstStyle/>
        <a:p>
          <a:endParaRPr lang="en-US"/>
        </a:p>
      </dgm:t>
    </dgm:pt>
    <dgm:pt modelId="{2521D9E0-78A9-45AE-849E-5F9A8668C4A3}" type="sibTrans" cxnId="{CF484D2E-2067-4CA2-A274-ED9C5394A1AC}">
      <dgm:prSet/>
      <dgm:spPr/>
      <dgm:t>
        <a:bodyPr/>
        <a:lstStyle/>
        <a:p>
          <a:endParaRPr lang="en-US"/>
        </a:p>
      </dgm:t>
    </dgm:pt>
    <dgm:pt modelId="{6C54D0BF-F54C-4647-9577-9C2CC349CDA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Recovery Services </a:t>
          </a:r>
        </a:p>
      </dgm:t>
    </dgm:pt>
    <dgm:pt modelId="{FF7FBE0A-991B-4713-B7E4-C41874CC9EE1}" type="parTrans" cxnId="{43B1B2CC-C31F-4C65-96A0-8932BC6996F3}">
      <dgm:prSet/>
      <dgm:spPr/>
      <dgm:t>
        <a:bodyPr/>
        <a:lstStyle/>
        <a:p>
          <a:endParaRPr lang="en-US"/>
        </a:p>
      </dgm:t>
    </dgm:pt>
    <dgm:pt modelId="{91B2F1BF-785B-43EA-9E7F-AB191372CC6D}" type="sibTrans" cxnId="{43B1B2CC-C31F-4C65-96A0-8932BC6996F3}">
      <dgm:prSet/>
      <dgm:spPr/>
      <dgm:t>
        <a:bodyPr/>
        <a:lstStyle/>
        <a:p>
          <a:endParaRPr lang="en-US"/>
        </a:p>
      </dgm:t>
    </dgm:pt>
    <dgm:pt modelId="{7A344272-EA5B-4AEF-A80E-A16DE7987EE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/>
            <a:t>TB Clinic </a:t>
          </a:r>
          <a:endParaRPr lang="en-US" sz="1200" dirty="0"/>
        </a:p>
      </dgm:t>
    </dgm:pt>
    <dgm:pt modelId="{6886CCFF-A6CE-49AB-B2D9-38DA2219FE1C}" type="parTrans" cxnId="{20B7D750-F5A2-4E25-9503-29FA3F38A492}">
      <dgm:prSet/>
      <dgm:spPr/>
      <dgm:t>
        <a:bodyPr/>
        <a:lstStyle/>
        <a:p>
          <a:endParaRPr lang="en-US"/>
        </a:p>
      </dgm:t>
    </dgm:pt>
    <dgm:pt modelId="{DDB81889-F012-448A-ADCD-DDF470D5D7EC}" type="sibTrans" cxnId="{20B7D750-F5A2-4E25-9503-29FA3F38A492}">
      <dgm:prSet/>
      <dgm:spPr/>
      <dgm:t>
        <a:bodyPr/>
        <a:lstStyle/>
        <a:p>
          <a:endParaRPr lang="en-US"/>
        </a:p>
      </dgm:t>
    </dgm:pt>
    <dgm:pt modelId="{78464125-626A-4996-BFE0-5613E87AF4C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/>
            <a:t>PAATHS</a:t>
          </a:r>
          <a:endParaRPr lang="en-US" sz="1200" dirty="0"/>
        </a:p>
      </dgm:t>
    </dgm:pt>
    <dgm:pt modelId="{B312E86E-30D6-4C8B-80C2-923DF27D3A3F}" type="sibTrans" cxnId="{5F90C65B-8F49-4938-9B79-17B0507B61B3}">
      <dgm:prSet/>
      <dgm:spPr/>
      <dgm:t>
        <a:bodyPr/>
        <a:lstStyle/>
        <a:p>
          <a:endParaRPr lang="en-US"/>
        </a:p>
      </dgm:t>
    </dgm:pt>
    <dgm:pt modelId="{D2C603DF-3CED-40E8-9678-03DF10E137B7}" type="parTrans" cxnId="{5F90C65B-8F49-4938-9B79-17B0507B61B3}">
      <dgm:prSet/>
      <dgm:spPr/>
      <dgm:t>
        <a:bodyPr/>
        <a:lstStyle/>
        <a:p>
          <a:endParaRPr lang="en-US"/>
        </a:p>
      </dgm:t>
    </dgm:pt>
    <dgm:pt modelId="{ACD81C19-6689-4ED9-8F99-616CCE89916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>
            <a:solidFill>
              <a:schemeClr val="tx1"/>
            </a:solidFill>
          </a:endParaRPr>
        </a:p>
      </dgm:t>
    </dgm:pt>
    <dgm:pt modelId="{42E4B864-DDCF-44AA-A667-4C56011DF6A3}" type="parTrans" cxnId="{6C48F8FC-54DB-4449-9D7F-C3CD3B50248E}">
      <dgm:prSet/>
      <dgm:spPr/>
      <dgm:t>
        <a:bodyPr/>
        <a:lstStyle/>
        <a:p>
          <a:endParaRPr lang="en-US"/>
        </a:p>
      </dgm:t>
    </dgm:pt>
    <dgm:pt modelId="{3BC60B75-53C5-4075-A0F3-60B0A5360F85}" type="sibTrans" cxnId="{6C48F8FC-54DB-4449-9D7F-C3CD3B50248E}">
      <dgm:prSet/>
      <dgm:spPr/>
      <dgm:t>
        <a:bodyPr/>
        <a:lstStyle/>
        <a:p>
          <a:endParaRPr lang="en-US"/>
        </a:p>
      </dgm:t>
    </dgm:pt>
    <dgm:pt modelId="{877C1C75-D76C-41A5-B348-D2DE320EB57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Education &amp;training of youth workers Youth Development</a:t>
          </a:r>
        </a:p>
      </dgm:t>
    </dgm:pt>
    <dgm:pt modelId="{590238AA-946D-4D72-8D5E-7836429D84BC}" type="parTrans" cxnId="{65D90B55-D876-496C-A77A-9D134A1E5042}">
      <dgm:prSet/>
      <dgm:spPr/>
      <dgm:t>
        <a:bodyPr/>
        <a:lstStyle/>
        <a:p>
          <a:endParaRPr lang="en-US"/>
        </a:p>
      </dgm:t>
    </dgm:pt>
    <dgm:pt modelId="{A73CABE5-F611-4F7E-9C71-1552FD2279B8}" type="sibTrans" cxnId="{65D90B55-D876-496C-A77A-9D134A1E5042}">
      <dgm:prSet/>
      <dgm:spPr/>
      <dgm:t>
        <a:bodyPr/>
        <a:lstStyle/>
        <a:p>
          <a:endParaRPr lang="en-US"/>
        </a:p>
      </dgm:t>
    </dgm:pt>
    <dgm:pt modelId="{9FF6CDE2-BBCE-4F33-B69C-A712ABBD609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/>
            <a:t>Community Action Net</a:t>
          </a:r>
          <a:r>
            <a:rPr lang="en-US" sz="1100"/>
            <a:t>work  </a:t>
          </a:r>
          <a:endParaRPr lang="en-US" sz="1100" dirty="0"/>
        </a:p>
      </dgm:t>
    </dgm:pt>
    <dgm:pt modelId="{BC61CFD9-982A-4235-8DA7-57D74EE1D8E6}" type="parTrans" cxnId="{10324FCA-EECE-4CF7-9F1A-978184BD09C0}">
      <dgm:prSet/>
      <dgm:spPr/>
      <dgm:t>
        <a:bodyPr/>
        <a:lstStyle/>
        <a:p>
          <a:endParaRPr lang="en-US"/>
        </a:p>
      </dgm:t>
    </dgm:pt>
    <dgm:pt modelId="{E5303704-BB65-427B-AAA6-79CF8EFCBF7A}" type="sibTrans" cxnId="{10324FCA-EECE-4CF7-9F1A-978184BD09C0}">
      <dgm:prSet/>
      <dgm:spPr/>
      <dgm:t>
        <a:bodyPr/>
        <a:lstStyle/>
        <a:p>
          <a:endParaRPr lang="en-US"/>
        </a:p>
      </dgm:t>
    </dgm:pt>
    <dgm:pt modelId="{EB60F7EA-F567-4FEB-A26F-3413AFBFD3B3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CHW training &amp; certification Community Health Education Center(CHEC)</a:t>
          </a:r>
        </a:p>
      </dgm:t>
    </dgm:pt>
    <dgm:pt modelId="{00649220-2D63-4B8F-960A-0AC8E0BC1993}" type="parTrans" cxnId="{197FE1BE-D7D5-424C-97D7-1A3F57AD50E2}">
      <dgm:prSet/>
      <dgm:spPr/>
      <dgm:t>
        <a:bodyPr/>
        <a:lstStyle/>
        <a:p>
          <a:endParaRPr lang="en-US"/>
        </a:p>
      </dgm:t>
    </dgm:pt>
    <dgm:pt modelId="{0CB597E4-6AD8-4C8E-93BF-161C63867BAC}" type="sibTrans" cxnId="{197FE1BE-D7D5-424C-97D7-1A3F57AD50E2}">
      <dgm:prSet/>
      <dgm:spPr/>
      <dgm:t>
        <a:bodyPr/>
        <a:lstStyle/>
        <a:p>
          <a:endParaRPr lang="en-US"/>
        </a:p>
      </dgm:t>
    </dgm:pt>
    <dgm:pt modelId="{1CDB21B3-D41E-4E27-BE75-977D048E82EE}">
      <dgm:prSet/>
      <dgm:spPr/>
      <dgm:t>
        <a:bodyPr/>
        <a:lstStyle/>
        <a:p>
          <a:r>
            <a:rPr lang="en-US" b="1" dirty="0">
              <a:solidFill>
                <a:schemeClr val="accent4"/>
              </a:solidFill>
            </a:rPr>
            <a:t>Training and Capacity Building </a:t>
          </a:r>
        </a:p>
      </dgm:t>
    </dgm:pt>
    <dgm:pt modelId="{88550ED3-1E2F-4DF5-A487-B33DC362C6ED}" type="sibTrans" cxnId="{C4985350-C259-4121-84A3-04005483B785}">
      <dgm:prSet/>
      <dgm:spPr/>
      <dgm:t>
        <a:bodyPr/>
        <a:lstStyle/>
        <a:p>
          <a:endParaRPr lang="en-US"/>
        </a:p>
      </dgm:t>
    </dgm:pt>
    <dgm:pt modelId="{3B31DDCB-B5BC-453A-ADC0-3654249FF59D}" type="parTrans" cxnId="{C4985350-C259-4121-84A3-04005483B785}">
      <dgm:prSet/>
      <dgm:spPr/>
      <dgm:t>
        <a:bodyPr/>
        <a:lstStyle/>
        <a:p>
          <a:endParaRPr lang="en-US"/>
        </a:p>
      </dgm:t>
    </dgm:pt>
    <dgm:pt modelId="{AB51A171-AC3B-46E4-A375-8B4DCC97D5B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Community Supported Housing “diversionary services” -HSB</a:t>
          </a:r>
        </a:p>
      </dgm:t>
    </dgm:pt>
    <dgm:pt modelId="{BF4BA5A6-0F03-4D84-B082-EFEF520F9CB6}" type="parTrans" cxnId="{422582B7-F4F9-4901-B320-BD0E6DDE90C2}">
      <dgm:prSet/>
      <dgm:spPr/>
      <dgm:t>
        <a:bodyPr/>
        <a:lstStyle/>
        <a:p>
          <a:endParaRPr lang="en-US"/>
        </a:p>
      </dgm:t>
    </dgm:pt>
    <dgm:pt modelId="{8EA665C0-2E4A-46AB-9375-688A9085E190}" type="sibTrans" cxnId="{422582B7-F4F9-4901-B320-BD0E6DDE90C2}">
      <dgm:prSet/>
      <dgm:spPr/>
      <dgm:t>
        <a:bodyPr/>
        <a:lstStyle/>
        <a:p>
          <a:endParaRPr lang="en-US"/>
        </a:p>
      </dgm:t>
    </dgm:pt>
    <dgm:pt modelId="{008DEE0D-3DB8-49C0-A30E-5E8A9559799F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/>
            <a:t>EMS</a:t>
          </a:r>
          <a:endParaRPr lang="en-US" sz="1200" dirty="0"/>
        </a:p>
      </dgm:t>
    </dgm:pt>
    <dgm:pt modelId="{1DD698CB-61AE-4C81-A638-79702B497F55}" type="parTrans" cxnId="{54EC39B5-7C30-4969-8505-81D48B283F33}">
      <dgm:prSet/>
      <dgm:spPr/>
      <dgm:t>
        <a:bodyPr/>
        <a:lstStyle/>
        <a:p>
          <a:endParaRPr lang="en-US"/>
        </a:p>
      </dgm:t>
    </dgm:pt>
    <dgm:pt modelId="{3134C379-C351-4192-84BB-AA4330206946}" type="sibTrans" cxnId="{54EC39B5-7C30-4969-8505-81D48B283F33}">
      <dgm:prSet/>
      <dgm:spPr/>
      <dgm:t>
        <a:bodyPr/>
        <a:lstStyle/>
        <a:p>
          <a:endParaRPr lang="en-US"/>
        </a:p>
      </dgm:t>
    </dgm:pt>
    <dgm:pt modelId="{0FAB6AD6-3278-44D9-B285-913B507F2BB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Coordination of CHAs</a:t>
          </a:r>
        </a:p>
      </dgm:t>
    </dgm:pt>
    <dgm:pt modelId="{A4AA3CA6-5310-45A8-9E09-FAB2FA52999C}" type="parTrans" cxnId="{7A638B3A-0181-493E-A973-23954C93D6BC}">
      <dgm:prSet/>
      <dgm:spPr/>
      <dgm:t>
        <a:bodyPr/>
        <a:lstStyle/>
        <a:p>
          <a:endParaRPr lang="en-US"/>
        </a:p>
      </dgm:t>
    </dgm:pt>
    <dgm:pt modelId="{E3F907B0-CF45-47CE-AA45-7AC4E2267B4E}" type="sibTrans" cxnId="{7A638B3A-0181-493E-A973-23954C93D6BC}">
      <dgm:prSet/>
      <dgm:spPr/>
      <dgm:t>
        <a:bodyPr/>
        <a:lstStyle/>
        <a:p>
          <a:endParaRPr lang="en-US"/>
        </a:p>
      </dgm:t>
    </dgm:pt>
    <dgm:pt modelId="{8F48B344-A132-467F-B067-BF3A89A3C81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Strategic Partnerships</a:t>
          </a:r>
        </a:p>
      </dgm:t>
    </dgm:pt>
    <dgm:pt modelId="{AC47DA23-B559-45C1-963C-CAFB3CF5C852}" type="parTrans" cxnId="{DE04671A-C699-4337-A6AB-4EC084AAF27E}">
      <dgm:prSet/>
      <dgm:spPr/>
      <dgm:t>
        <a:bodyPr/>
        <a:lstStyle/>
        <a:p>
          <a:endParaRPr lang="en-US"/>
        </a:p>
      </dgm:t>
    </dgm:pt>
    <dgm:pt modelId="{6B22671D-5335-4660-B161-D1BA2E88C9DE}" type="sibTrans" cxnId="{DE04671A-C699-4337-A6AB-4EC084AAF27E}">
      <dgm:prSet/>
      <dgm:spPr/>
      <dgm:t>
        <a:bodyPr/>
        <a:lstStyle/>
        <a:p>
          <a:endParaRPr lang="en-US"/>
        </a:p>
      </dgm:t>
    </dgm:pt>
    <dgm:pt modelId="{38B6308B-7472-48D9-8460-43925354C94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Convener of partnerships</a:t>
          </a:r>
        </a:p>
      </dgm:t>
    </dgm:pt>
    <dgm:pt modelId="{F146D9D5-D069-4F71-9183-240D7492A61D}" type="parTrans" cxnId="{CBDDB496-D51D-4348-806F-B8E0BCC2B9CF}">
      <dgm:prSet/>
      <dgm:spPr/>
      <dgm:t>
        <a:bodyPr/>
        <a:lstStyle/>
        <a:p>
          <a:endParaRPr lang="en-US"/>
        </a:p>
      </dgm:t>
    </dgm:pt>
    <dgm:pt modelId="{D6D3DC30-7D35-4C8A-9F5A-D609A6AF97DD}" type="sibTrans" cxnId="{CBDDB496-D51D-4348-806F-B8E0BCC2B9CF}">
      <dgm:prSet/>
      <dgm:spPr/>
      <dgm:t>
        <a:bodyPr/>
        <a:lstStyle/>
        <a:p>
          <a:endParaRPr lang="en-US"/>
        </a:p>
      </dgm:t>
    </dgm:pt>
    <dgm:pt modelId="{85A81558-0038-4052-88B3-5F140CC39A5B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Addressing and measuring </a:t>
          </a:r>
          <a:r>
            <a:rPr lang="en-US" sz="1200" dirty="0" err="1"/>
            <a:t>SDoH</a:t>
          </a:r>
          <a:r>
            <a:rPr lang="en-US" sz="1200" dirty="0"/>
            <a:t>  Community Benefits and </a:t>
          </a:r>
          <a:r>
            <a:rPr lang="en-US" sz="1200" dirty="0" err="1"/>
            <a:t>DoN</a:t>
          </a:r>
          <a:endParaRPr lang="en-US" sz="1200" dirty="0"/>
        </a:p>
      </dgm:t>
    </dgm:pt>
    <dgm:pt modelId="{CB38AE0B-4175-4B1C-8B2B-6037541368F3}" type="parTrans" cxnId="{E72EFFC4-7531-4E4D-93A4-DA52E165E005}">
      <dgm:prSet/>
      <dgm:spPr/>
      <dgm:t>
        <a:bodyPr/>
        <a:lstStyle/>
        <a:p>
          <a:endParaRPr lang="en-US"/>
        </a:p>
      </dgm:t>
    </dgm:pt>
    <dgm:pt modelId="{9746CAA6-4551-41D5-BDBD-B270361A392F}" type="sibTrans" cxnId="{E72EFFC4-7531-4E4D-93A4-DA52E165E005}">
      <dgm:prSet/>
      <dgm:spPr/>
      <dgm:t>
        <a:bodyPr/>
        <a:lstStyle/>
        <a:p>
          <a:endParaRPr lang="en-US"/>
        </a:p>
      </dgm:t>
    </dgm:pt>
    <dgm:pt modelId="{56C702E4-0D7A-4FE6-858F-D3C80542C83E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i="1" dirty="0"/>
            <a:t>Early childhood mental health </a:t>
          </a:r>
          <a:r>
            <a:rPr lang="en-US" sz="1200" dirty="0"/>
            <a:t>My Child/Project Launch, </a:t>
          </a:r>
          <a:r>
            <a:rPr lang="en-US" sz="1200" i="1" dirty="0"/>
            <a:t>Defending Childhood – </a:t>
          </a:r>
          <a:endParaRPr lang="en-US" sz="1200" dirty="0"/>
        </a:p>
      </dgm:t>
    </dgm:pt>
    <dgm:pt modelId="{ED6B99D8-6AD7-47B0-8392-C419354AEFE3}" type="parTrans" cxnId="{B897009D-6660-4314-B84C-CE91559E3ADC}">
      <dgm:prSet/>
      <dgm:spPr/>
      <dgm:t>
        <a:bodyPr/>
        <a:lstStyle/>
        <a:p>
          <a:endParaRPr lang="en-US"/>
        </a:p>
      </dgm:t>
    </dgm:pt>
    <dgm:pt modelId="{57D53C83-6D25-46E9-A62D-564D47E95FB7}" type="sibTrans" cxnId="{B897009D-6660-4314-B84C-CE91559E3ADC}">
      <dgm:prSet/>
      <dgm:spPr/>
      <dgm:t>
        <a:bodyPr/>
        <a:lstStyle/>
        <a:p>
          <a:endParaRPr lang="en-US"/>
        </a:p>
      </dgm:t>
    </dgm:pt>
    <dgm:pt modelId="{2A78CEE3-9381-4F0F-935F-8D13F553EC2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Violence Prevention Trauma response Neighborhood Trauma Teams (NTT)</a:t>
          </a:r>
        </a:p>
      </dgm:t>
    </dgm:pt>
    <dgm:pt modelId="{6D1CC753-0BBB-4847-B8B8-10FD71187D5B}" type="parTrans" cxnId="{C2A99BAD-FF56-4ADB-952A-73C275587B68}">
      <dgm:prSet/>
      <dgm:spPr/>
      <dgm:t>
        <a:bodyPr/>
        <a:lstStyle/>
        <a:p>
          <a:endParaRPr lang="en-US"/>
        </a:p>
      </dgm:t>
    </dgm:pt>
    <dgm:pt modelId="{59741C00-9653-4101-A832-753964BFD52F}" type="sibTrans" cxnId="{C2A99BAD-FF56-4ADB-952A-73C275587B68}">
      <dgm:prSet/>
      <dgm:spPr/>
      <dgm:t>
        <a:bodyPr/>
        <a:lstStyle/>
        <a:p>
          <a:endParaRPr lang="en-US"/>
        </a:p>
      </dgm:t>
    </dgm:pt>
    <dgm:pt modelId="{E4E06582-C7DF-4F6E-BFCF-4F303CFCC059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dirty="0"/>
        </a:p>
      </dgm:t>
    </dgm:pt>
    <dgm:pt modelId="{094BFE69-5C9E-44CA-971F-0FFB948F6F3B}" type="parTrans" cxnId="{892DF878-DA7C-4038-B4F9-2FD641BEAA82}">
      <dgm:prSet/>
      <dgm:spPr/>
      <dgm:t>
        <a:bodyPr/>
        <a:lstStyle/>
        <a:p>
          <a:endParaRPr lang="en-US"/>
        </a:p>
      </dgm:t>
    </dgm:pt>
    <dgm:pt modelId="{6860B9D2-6997-4BA5-965C-FBDB35BC1923}" type="sibTrans" cxnId="{892DF878-DA7C-4038-B4F9-2FD641BEAA82}">
      <dgm:prSet/>
      <dgm:spPr/>
      <dgm:t>
        <a:bodyPr/>
        <a:lstStyle/>
        <a:p>
          <a:endParaRPr lang="en-US"/>
        </a:p>
      </dgm:t>
    </dgm:pt>
    <dgm:pt modelId="{75BACA92-1E95-4F35-AE04-E63608FBB01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dirty="0"/>
        </a:p>
      </dgm:t>
    </dgm:pt>
    <dgm:pt modelId="{EFEF56FB-9CFE-48ED-BBE1-3B34265DB143}" type="parTrans" cxnId="{1577D750-2CA7-4ACE-AC8B-D7D10D5259DB}">
      <dgm:prSet/>
      <dgm:spPr/>
      <dgm:t>
        <a:bodyPr/>
        <a:lstStyle/>
        <a:p>
          <a:endParaRPr lang="en-US"/>
        </a:p>
      </dgm:t>
    </dgm:pt>
    <dgm:pt modelId="{5DB1E7AB-3B9D-48F8-A2C8-EF2238C6896F}" type="sibTrans" cxnId="{1577D750-2CA7-4ACE-AC8B-D7D10D5259DB}">
      <dgm:prSet/>
      <dgm:spPr/>
      <dgm:t>
        <a:bodyPr/>
        <a:lstStyle/>
        <a:p>
          <a:endParaRPr lang="en-US"/>
        </a:p>
      </dgm:t>
    </dgm:pt>
    <dgm:pt modelId="{B7D6AB62-60F7-4726-8536-AB64617E7A6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School-Based Health Centers</a:t>
          </a:r>
        </a:p>
      </dgm:t>
    </dgm:pt>
    <dgm:pt modelId="{1259B296-07D2-43BF-99E9-AABA61A5DABC}" type="parTrans" cxnId="{C0B06F73-B4B3-4F4A-B886-D11DBF7F93BF}">
      <dgm:prSet/>
      <dgm:spPr/>
      <dgm:t>
        <a:bodyPr/>
        <a:lstStyle/>
        <a:p>
          <a:endParaRPr lang="en-US"/>
        </a:p>
      </dgm:t>
    </dgm:pt>
    <dgm:pt modelId="{455DFA60-5F6A-4FDC-99A6-983C48C2B499}" type="sibTrans" cxnId="{C0B06F73-B4B3-4F4A-B886-D11DBF7F93BF}">
      <dgm:prSet/>
      <dgm:spPr/>
      <dgm:t>
        <a:bodyPr/>
        <a:lstStyle/>
        <a:p>
          <a:endParaRPr lang="en-US"/>
        </a:p>
      </dgm:t>
    </dgm:pt>
    <dgm:pt modelId="{A9BBFF9C-DB63-4EF3-AC2B-F20EAB28BE7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/>
        </a:p>
      </dgm:t>
    </dgm:pt>
    <dgm:pt modelId="{6F9BED9A-9E57-48BB-8C0A-2D4FAD6B5376}" type="parTrans" cxnId="{154A1B01-11AB-45A2-A35A-4A0C552BD7D7}">
      <dgm:prSet/>
      <dgm:spPr/>
      <dgm:t>
        <a:bodyPr/>
        <a:lstStyle/>
        <a:p>
          <a:endParaRPr lang="en-US"/>
        </a:p>
      </dgm:t>
    </dgm:pt>
    <dgm:pt modelId="{E9F55C0A-BF60-4B18-B9D7-5BFA65211CCC}" type="sibTrans" cxnId="{154A1B01-11AB-45A2-A35A-4A0C552BD7D7}">
      <dgm:prSet/>
      <dgm:spPr/>
      <dgm:t>
        <a:bodyPr/>
        <a:lstStyle/>
        <a:p>
          <a:endParaRPr lang="en-US"/>
        </a:p>
      </dgm:t>
    </dgm:pt>
    <dgm:pt modelId="{BD24A84B-F166-4F85-8A57-1E98AC15A0C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/>
        </a:p>
      </dgm:t>
    </dgm:pt>
    <dgm:pt modelId="{F99C9CE7-0ECB-4355-8635-C37A12E8805F}" type="parTrans" cxnId="{0981112E-BEBF-4D9F-8F50-71AC53C04672}">
      <dgm:prSet/>
      <dgm:spPr/>
      <dgm:t>
        <a:bodyPr/>
        <a:lstStyle/>
        <a:p>
          <a:endParaRPr lang="en-US"/>
        </a:p>
      </dgm:t>
    </dgm:pt>
    <dgm:pt modelId="{DA389E38-168D-4D17-AB69-7A2FDECD0B6B}" type="sibTrans" cxnId="{0981112E-BEBF-4D9F-8F50-71AC53C04672}">
      <dgm:prSet/>
      <dgm:spPr/>
      <dgm:t>
        <a:bodyPr/>
        <a:lstStyle/>
        <a:p>
          <a:endParaRPr lang="en-US"/>
        </a:p>
      </dgm:t>
    </dgm:pt>
    <dgm:pt modelId="{447FACDF-6B5A-4CE4-99EC-9B865A561C39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dirty="0"/>
        </a:p>
      </dgm:t>
    </dgm:pt>
    <dgm:pt modelId="{BBC7CEE8-954B-42B3-8B9F-BE73BF8EF88D}" type="parTrans" cxnId="{CD48C206-89AB-4F37-92EC-89EFF4B3F3BF}">
      <dgm:prSet/>
      <dgm:spPr/>
      <dgm:t>
        <a:bodyPr/>
        <a:lstStyle/>
        <a:p>
          <a:endParaRPr lang="en-US"/>
        </a:p>
      </dgm:t>
    </dgm:pt>
    <dgm:pt modelId="{8DD48211-0821-4C0E-8573-08293711F5F9}" type="sibTrans" cxnId="{CD48C206-89AB-4F37-92EC-89EFF4B3F3BF}">
      <dgm:prSet/>
      <dgm:spPr/>
      <dgm:t>
        <a:bodyPr/>
        <a:lstStyle/>
        <a:p>
          <a:endParaRPr lang="en-US"/>
        </a:p>
      </dgm:t>
    </dgm:pt>
    <dgm:pt modelId="{43C9FE97-86BB-4E8A-A4BA-819D27879CB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dirty="0"/>
        </a:p>
      </dgm:t>
    </dgm:pt>
    <dgm:pt modelId="{194E9F79-A6E0-491D-AC20-CB5BFB56E8EF}" type="parTrans" cxnId="{FBB4BE79-AD12-40B6-BE8D-C83A68C0926C}">
      <dgm:prSet/>
      <dgm:spPr/>
      <dgm:t>
        <a:bodyPr/>
        <a:lstStyle/>
        <a:p>
          <a:endParaRPr lang="en-US"/>
        </a:p>
      </dgm:t>
    </dgm:pt>
    <dgm:pt modelId="{D1DC53C8-CC97-4D80-8175-3CA7CE065BDB}" type="sibTrans" cxnId="{FBB4BE79-AD12-40B6-BE8D-C83A68C0926C}">
      <dgm:prSet/>
      <dgm:spPr/>
      <dgm:t>
        <a:bodyPr/>
        <a:lstStyle/>
        <a:p>
          <a:endParaRPr lang="en-US"/>
        </a:p>
      </dgm:t>
    </dgm:pt>
    <dgm:pt modelId="{93737F20-AE3D-407F-B159-7779C3A844F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dirty="0"/>
        </a:p>
      </dgm:t>
    </dgm:pt>
    <dgm:pt modelId="{201CB2FF-15FB-4C39-9FBD-7807118B2F57}" type="parTrans" cxnId="{B37B1878-4653-4ADA-857A-7F4416BB69BE}">
      <dgm:prSet/>
      <dgm:spPr/>
      <dgm:t>
        <a:bodyPr/>
        <a:lstStyle/>
        <a:p>
          <a:endParaRPr lang="en-US"/>
        </a:p>
      </dgm:t>
    </dgm:pt>
    <dgm:pt modelId="{132349F7-41CB-4EA3-AD1F-768E226DA04B}" type="sibTrans" cxnId="{B37B1878-4653-4ADA-857A-7F4416BB69BE}">
      <dgm:prSet/>
      <dgm:spPr/>
      <dgm:t>
        <a:bodyPr/>
        <a:lstStyle/>
        <a:p>
          <a:endParaRPr lang="en-US"/>
        </a:p>
      </dgm:t>
    </dgm:pt>
    <dgm:pt modelId="{52C9DEBB-F3A7-46F8-ACC9-E511C7E42E2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dirty="0"/>
        </a:p>
      </dgm:t>
    </dgm:pt>
    <dgm:pt modelId="{E621D7F4-3585-4057-87A1-74CE597C75F5}" type="parTrans" cxnId="{4AA3AA1B-9AC1-4BA9-AE33-51DE51C47998}">
      <dgm:prSet/>
      <dgm:spPr/>
      <dgm:t>
        <a:bodyPr/>
        <a:lstStyle/>
        <a:p>
          <a:endParaRPr lang="en-US"/>
        </a:p>
      </dgm:t>
    </dgm:pt>
    <dgm:pt modelId="{547AE0C4-F2D8-43E5-A6E0-53861A25DB60}" type="sibTrans" cxnId="{4AA3AA1B-9AC1-4BA9-AE33-51DE51C47998}">
      <dgm:prSet/>
      <dgm:spPr/>
      <dgm:t>
        <a:bodyPr/>
        <a:lstStyle/>
        <a:p>
          <a:endParaRPr lang="en-US"/>
        </a:p>
      </dgm:t>
    </dgm:pt>
    <dgm:pt modelId="{3E3461A9-3B56-4D62-844B-2FE2A6B86598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dirty="0"/>
        </a:p>
      </dgm:t>
    </dgm:pt>
    <dgm:pt modelId="{FA89B5E1-F91B-4A12-82E2-D228DA445843}" type="parTrans" cxnId="{39193470-FCCC-4FB3-8AD2-5BC8CAB17DE6}">
      <dgm:prSet/>
      <dgm:spPr/>
      <dgm:t>
        <a:bodyPr/>
        <a:lstStyle/>
        <a:p>
          <a:endParaRPr lang="en-US"/>
        </a:p>
      </dgm:t>
    </dgm:pt>
    <dgm:pt modelId="{3C90B8BA-21B0-4F35-BF40-30C23B52C267}" type="sibTrans" cxnId="{39193470-FCCC-4FB3-8AD2-5BC8CAB17DE6}">
      <dgm:prSet/>
      <dgm:spPr/>
      <dgm:t>
        <a:bodyPr/>
        <a:lstStyle/>
        <a:p>
          <a:endParaRPr lang="en-US"/>
        </a:p>
      </dgm:t>
    </dgm:pt>
    <dgm:pt modelId="{E155AE23-EA88-45BA-9AEC-DFA97ACA2EC5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dirty="0"/>
        </a:p>
      </dgm:t>
    </dgm:pt>
    <dgm:pt modelId="{D13144C1-D85A-4EB1-8ED9-DE1A7242D00D}" type="parTrans" cxnId="{BCBF5684-66EE-4A38-9986-A3F8FF9F7031}">
      <dgm:prSet/>
      <dgm:spPr/>
      <dgm:t>
        <a:bodyPr/>
        <a:lstStyle/>
        <a:p>
          <a:endParaRPr lang="en-US"/>
        </a:p>
      </dgm:t>
    </dgm:pt>
    <dgm:pt modelId="{5EEE1B66-DA9F-40D4-968A-E878942E8D6A}" type="sibTrans" cxnId="{BCBF5684-66EE-4A38-9986-A3F8FF9F7031}">
      <dgm:prSet/>
      <dgm:spPr/>
      <dgm:t>
        <a:bodyPr/>
        <a:lstStyle/>
        <a:p>
          <a:endParaRPr lang="en-US"/>
        </a:p>
      </dgm:t>
    </dgm:pt>
    <dgm:pt modelId="{BC14F14B-F7AB-4BD8-94B2-AEAC648CDD75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Population Health Data: Surveillance and data analysis (identify unmet need, disease burden, racial and ethnic inequities</a:t>
          </a:r>
          <a:endParaRPr lang="en-US" sz="1100" dirty="0"/>
        </a:p>
      </dgm:t>
    </dgm:pt>
    <dgm:pt modelId="{23C4CC04-BA87-4A0E-A740-DCE7ECB80F9B}" type="parTrans" cxnId="{19816708-9DD4-4EB4-BB3E-CEF4DC8F464D}">
      <dgm:prSet/>
      <dgm:spPr/>
      <dgm:t>
        <a:bodyPr/>
        <a:lstStyle/>
        <a:p>
          <a:endParaRPr lang="en-US"/>
        </a:p>
      </dgm:t>
    </dgm:pt>
    <dgm:pt modelId="{AA8AD081-2BE9-44CC-BEE3-7D4995C89676}" type="sibTrans" cxnId="{19816708-9DD4-4EB4-BB3E-CEF4DC8F464D}">
      <dgm:prSet/>
      <dgm:spPr/>
      <dgm:t>
        <a:bodyPr/>
        <a:lstStyle/>
        <a:p>
          <a:endParaRPr lang="en-US"/>
        </a:p>
      </dgm:t>
    </dgm:pt>
    <dgm:pt modelId="{FEE27C99-9D4C-4122-BF46-453ABFAEBC3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 err="1"/>
            <a:t>Syndromic</a:t>
          </a:r>
          <a:r>
            <a:rPr lang="en-US" sz="1200" dirty="0"/>
            <a:t> Surveillance</a:t>
          </a:r>
        </a:p>
      </dgm:t>
    </dgm:pt>
    <dgm:pt modelId="{DDC654BC-28E0-4641-80AD-C984FD5DAFC5}" type="parTrans" cxnId="{216B7643-3CFA-47A1-8753-C31FDB4CCBEB}">
      <dgm:prSet/>
      <dgm:spPr/>
      <dgm:t>
        <a:bodyPr/>
        <a:lstStyle/>
        <a:p>
          <a:endParaRPr lang="en-US"/>
        </a:p>
      </dgm:t>
    </dgm:pt>
    <dgm:pt modelId="{91D5B6E4-3015-43D4-B2C0-EC4F61D51FAD}" type="sibTrans" cxnId="{216B7643-3CFA-47A1-8753-C31FDB4CCBEB}">
      <dgm:prSet/>
      <dgm:spPr/>
      <dgm:t>
        <a:bodyPr/>
        <a:lstStyle/>
        <a:p>
          <a:endParaRPr lang="en-US"/>
        </a:p>
      </dgm:t>
    </dgm:pt>
    <dgm:pt modelId="{9FCB51E1-58BE-4192-9211-164A9452178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Regulatory and policy development </a:t>
          </a:r>
        </a:p>
      </dgm:t>
    </dgm:pt>
    <dgm:pt modelId="{E3F09913-B23B-4FB3-B047-650A41A42314}" type="parTrans" cxnId="{C8942041-BEE9-4286-A389-F2CF38DB9057}">
      <dgm:prSet/>
      <dgm:spPr/>
      <dgm:t>
        <a:bodyPr/>
        <a:lstStyle/>
        <a:p>
          <a:endParaRPr lang="en-US"/>
        </a:p>
      </dgm:t>
    </dgm:pt>
    <dgm:pt modelId="{98E15BDA-3D0B-4E00-8F63-3045E3BD76E3}" type="sibTrans" cxnId="{C8942041-BEE9-4286-A389-F2CF38DB9057}">
      <dgm:prSet/>
      <dgm:spPr/>
      <dgm:t>
        <a:bodyPr/>
        <a:lstStyle/>
        <a:p>
          <a:endParaRPr lang="en-US"/>
        </a:p>
      </dgm:t>
    </dgm:pt>
    <dgm:pt modelId="{2DBB1D9D-C40C-48FC-A7A2-3DACFA9A198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/>
        </a:p>
      </dgm:t>
    </dgm:pt>
    <dgm:pt modelId="{2F48315C-73C2-42D7-A701-910C850EAE7F}" type="parTrans" cxnId="{54711394-5641-45EF-AFEA-099887CD7ABF}">
      <dgm:prSet/>
      <dgm:spPr/>
      <dgm:t>
        <a:bodyPr/>
        <a:lstStyle/>
        <a:p>
          <a:endParaRPr lang="en-US"/>
        </a:p>
      </dgm:t>
    </dgm:pt>
    <dgm:pt modelId="{242A7360-2694-48E7-B11A-85158B14C94D}" type="sibTrans" cxnId="{54711394-5641-45EF-AFEA-099887CD7ABF}">
      <dgm:prSet/>
      <dgm:spPr/>
      <dgm:t>
        <a:bodyPr/>
        <a:lstStyle/>
        <a:p>
          <a:endParaRPr lang="en-US"/>
        </a:p>
      </dgm:t>
    </dgm:pt>
    <dgm:pt modelId="{5B3E21DA-AAA7-4392-8BFB-62AB4A92A0A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200" dirty="0"/>
        </a:p>
      </dgm:t>
    </dgm:pt>
    <dgm:pt modelId="{945339D1-D3EE-4008-918D-DAFF473E31BD}" type="parTrans" cxnId="{A09C6A14-2A7F-4AE5-8171-199424BFDCB5}">
      <dgm:prSet/>
      <dgm:spPr/>
      <dgm:t>
        <a:bodyPr/>
        <a:lstStyle/>
        <a:p>
          <a:endParaRPr lang="en-US"/>
        </a:p>
      </dgm:t>
    </dgm:pt>
    <dgm:pt modelId="{71F4F081-4957-4D44-95B5-6627242E2741}" type="sibTrans" cxnId="{A09C6A14-2A7F-4AE5-8171-199424BFDCB5}">
      <dgm:prSet/>
      <dgm:spPr/>
      <dgm:t>
        <a:bodyPr/>
        <a:lstStyle/>
        <a:p>
          <a:endParaRPr lang="en-US"/>
        </a:p>
      </dgm:t>
    </dgm:pt>
    <dgm:pt modelId="{F1764B98-EDAB-4817-87BB-70A334260D31}" type="pres">
      <dgm:prSet presAssocID="{4EDEE048-E657-49D3-80E8-533E172CB492}" presName="linearFlow" presStyleCnt="0">
        <dgm:presLayoutVars>
          <dgm:dir/>
          <dgm:animLvl val="lvl"/>
          <dgm:resizeHandles/>
        </dgm:presLayoutVars>
      </dgm:prSet>
      <dgm:spPr/>
    </dgm:pt>
    <dgm:pt modelId="{1F313E87-9AA4-4644-8094-3ACCA4C3C1F7}" type="pres">
      <dgm:prSet presAssocID="{2313621E-A678-4792-984C-C6F70B7BDC24}" presName="compositeNode" presStyleCnt="0">
        <dgm:presLayoutVars>
          <dgm:bulletEnabled val="1"/>
        </dgm:presLayoutVars>
      </dgm:prSet>
      <dgm:spPr/>
    </dgm:pt>
    <dgm:pt modelId="{DD40ED61-5867-4BD1-BB96-A4CB907DFDFD}" type="pres">
      <dgm:prSet presAssocID="{2313621E-A678-4792-984C-C6F70B7BDC24}" presName="image" presStyleLbl="fgImgPlace1" presStyleIdx="0" presStyleCnt="5" custAng="0" custScaleX="180415" custScaleY="171895" custLinFactX="35946" custLinFactNeighborX="100000" custLinFactNeighborY="452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C0C4F67-5C45-4B64-A6E4-5C0BEC319F71}" type="pres">
      <dgm:prSet presAssocID="{2313621E-A678-4792-984C-C6F70B7BDC24}" presName="childNode" presStyleLbl="node1" presStyleIdx="0" presStyleCnt="5" custScaleX="130469" custScaleY="104987" custLinFactNeighborX="10165" custLinFactNeighborY="-2340">
        <dgm:presLayoutVars>
          <dgm:bulletEnabled val="1"/>
        </dgm:presLayoutVars>
      </dgm:prSet>
      <dgm:spPr/>
    </dgm:pt>
    <dgm:pt modelId="{0DF0CB01-18DF-4E08-B3DE-D876A0453153}" type="pres">
      <dgm:prSet presAssocID="{2313621E-A678-4792-984C-C6F70B7BDC24}" presName="parentNode" presStyleLbl="revTx" presStyleIdx="0" presStyleCnt="5" custScaleX="284347" custLinFactNeighborX="5227" custLinFactNeighborY="2279">
        <dgm:presLayoutVars>
          <dgm:chMax val="0"/>
          <dgm:bulletEnabled val="1"/>
        </dgm:presLayoutVars>
      </dgm:prSet>
      <dgm:spPr/>
    </dgm:pt>
    <dgm:pt modelId="{4C9558D3-5CF0-474A-BFEA-89D4D2A454BF}" type="pres">
      <dgm:prSet presAssocID="{697AE177-C50B-40A8-B9E4-42C8712C0040}" presName="sibTrans" presStyleCnt="0"/>
      <dgm:spPr/>
    </dgm:pt>
    <dgm:pt modelId="{656A757C-9DE0-4321-89B4-4D5955494074}" type="pres">
      <dgm:prSet presAssocID="{81A720CE-415A-43D1-949E-DE7EA9A6AACE}" presName="compositeNode" presStyleCnt="0">
        <dgm:presLayoutVars>
          <dgm:bulletEnabled val="1"/>
        </dgm:presLayoutVars>
      </dgm:prSet>
      <dgm:spPr/>
    </dgm:pt>
    <dgm:pt modelId="{24CB7432-BED7-4D7F-9119-56F6A23BD42B}" type="pres">
      <dgm:prSet presAssocID="{81A720CE-415A-43D1-949E-DE7EA9A6AACE}" presName="image" presStyleLbl="fgImgPlace1" presStyleIdx="1" presStyleCnt="5" custScaleX="114395" custScaleY="101268" custLinFactX="54299" custLinFactNeighborX="100000" custLinFactNeighborY="65510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3D7F31A7-7D82-4A0E-85D0-F92674E4F50D}" type="pres">
      <dgm:prSet presAssocID="{81A720CE-415A-43D1-949E-DE7EA9A6AACE}" presName="childNode" presStyleLbl="node1" presStyleIdx="1" presStyleCnt="5" custScaleX="114539" custScaleY="103005" custLinFactNeighborX="13862" custLinFactNeighborY="-691">
        <dgm:presLayoutVars>
          <dgm:bulletEnabled val="1"/>
        </dgm:presLayoutVars>
      </dgm:prSet>
      <dgm:spPr/>
    </dgm:pt>
    <dgm:pt modelId="{47CE278C-0AE2-41F3-A6B9-6125594708B8}" type="pres">
      <dgm:prSet presAssocID="{81A720CE-415A-43D1-949E-DE7EA9A6AACE}" presName="parentNode" presStyleLbl="revTx" presStyleIdx="1" presStyleCnt="5">
        <dgm:presLayoutVars>
          <dgm:chMax val="0"/>
          <dgm:bulletEnabled val="1"/>
        </dgm:presLayoutVars>
      </dgm:prSet>
      <dgm:spPr/>
    </dgm:pt>
    <dgm:pt modelId="{0A620912-AC53-40EC-A86F-56100CE5EC16}" type="pres">
      <dgm:prSet presAssocID="{44C433D1-C3BE-4829-A2B2-67A48E551DCF}" presName="sibTrans" presStyleCnt="0"/>
      <dgm:spPr/>
    </dgm:pt>
    <dgm:pt modelId="{312ED1B7-7EA8-4E0D-ACE2-A753E2DAB274}" type="pres">
      <dgm:prSet presAssocID="{E0F8490C-1569-4D01-BBAE-1330112679A7}" presName="compositeNode" presStyleCnt="0">
        <dgm:presLayoutVars>
          <dgm:bulletEnabled val="1"/>
        </dgm:presLayoutVars>
      </dgm:prSet>
      <dgm:spPr/>
    </dgm:pt>
    <dgm:pt modelId="{E2D5D367-4F4F-42F5-B372-2F889B163394}" type="pres">
      <dgm:prSet presAssocID="{E0F8490C-1569-4D01-BBAE-1330112679A7}" presName="image" presStyleLbl="fgImgPlace1" presStyleIdx="2" presStyleCnt="5" custLinFactX="65425" custLinFactNeighborX="100000" custLinFactNeighborY="65510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069460B9-F0AA-49E1-BC6D-61E3E3FA8EF3}" type="pres">
      <dgm:prSet presAssocID="{E0F8490C-1569-4D01-BBAE-1330112679A7}" presName="childNode" presStyleLbl="node1" presStyleIdx="2" presStyleCnt="5" custScaleX="121079" custScaleY="103005" custLinFactNeighborX="15383" custLinFactNeighborY="-691">
        <dgm:presLayoutVars>
          <dgm:bulletEnabled val="1"/>
        </dgm:presLayoutVars>
      </dgm:prSet>
      <dgm:spPr/>
    </dgm:pt>
    <dgm:pt modelId="{7B525361-B717-41D8-B34A-CC168BF75391}" type="pres">
      <dgm:prSet presAssocID="{E0F8490C-1569-4D01-BBAE-1330112679A7}" presName="parentNode" presStyleLbl="revTx" presStyleIdx="2" presStyleCnt="5" custScaleX="95655">
        <dgm:presLayoutVars>
          <dgm:chMax val="0"/>
          <dgm:bulletEnabled val="1"/>
        </dgm:presLayoutVars>
      </dgm:prSet>
      <dgm:spPr/>
    </dgm:pt>
    <dgm:pt modelId="{3D48451C-BB8E-4EA0-8D0E-A603CD7E71AE}" type="pres">
      <dgm:prSet presAssocID="{C607FBE3-F5FA-4B93-9E8A-EAFFC0F694B2}" presName="sibTrans" presStyleCnt="0"/>
      <dgm:spPr/>
    </dgm:pt>
    <dgm:pt modelId="{1D762F25-9376-4686-81A8-6B54B710904C}" type="pres">
      <dgm:prSet presAssocID="{1CDB21B3-D41E-4E27-BE75-977D048E82EE}" presName="compositeNode" presStyleCnt="0">
        <dgm:presLayoutVars>
          <dgm:bulletEnabled val="1"/>
        </dgm:presLayoutVars>
      </dgm:prSet>
      <dgm:spPr/>
    </dgm:pt>
    <dgm:pt modelId="{F913FD37-2775-471F-8B5A-60373FBE9094}" type="pres">
      <dgm:prSet presAssocID="{1CDB21B3-D41E-4E27-BE75-977D048E82EE}" presName="image" presStyleLbl="fgImgPlace1" presStyleIdx="3" presStyleCnt="5" custLinFactX="45940" custLinFactNeighborX="100000" custLinFactNeighborY="50245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C427D43E-3EC9-4783-AAA5-FBAF72EA1F87}" type="pres">
      <dgm:prSet presAssocID="{1CDB21B3-D41E-4E27-BE75-977D048E82EE}" presName="childNode" presStyleLbl="node1" presStyleIdx="3" presStyleCnt="5" custScaleX="119551" custScaleY="102995" custLinFactNeighborX="13625" custLinFactNeighborY="-696">
        <dgm:presLayoutVars>
          <dgm:bulletEnabled val="1"/>
        </dgm:presLayoutVars>
      </dgm:prSet>
      <dgm:spPr/>
    </dgm:pt>
    <dgm:pt modelId="{062257F2-DA69-4B03-B847-7776AD7F98F4}" type="pres">
      <dgm:prSet presAssocID="{1CDB21B3-D41E-4E27-BE75-977D048E82EE}" presName="parentNode" presStyleLbl="revTx" presStyleIdx="3" presStyleCnt="5" custScaleX="93439" custLinFactNeighborX="-4511" custLinFactNeighborY="-185">
        <dgm:presLayoutVars>
          <dgm:chMax val="0"/>
          <dgm:bulletEnabled val="1"/>
        </dgm:presLayoutVars>
      </dgm:prSet>
      <dgm:spPr/>
    </dgm:pt>
    <dgm:pt modelId="{F9DE7347-D18A-4A0E-9A67-C9D5AB32D12D}" type="pres">
      <dgm:prSet presAssocID="{88550ED3-1E2F-4DF5-A487-B33DC362C6ED}" presName="sibTrans" presStyleCnt="0"/>
      <dgm:spPr/>
    </dgm:pt>
    <dgm:pt modelId="{4D60385F-0773-4D93-B8C6-761462C5E208}" type="pres">
      <dgm:prSet presAssocID="{8F15F5DE-B417-4848-9BA1-5B8E931986E4}" presName="compositeNode" presStyleCnt="0">
        <dgm:presLayoutVars>
          <dgm:bulletEnabled val="1"/>
        </dgm:presLayoutVars>
      </dgm:prSet>
      <dgm:spPr/>
    </dgm:pt>
    <dgm:pt modelId="{DA686B2E-DFDF-4DBB-A621-D6D9CAC74E26}" type="pres">
      <dgm:prSet presAssocID="{8F15F5DE-B417-4848-9BA1-5B8E931986E4}" presName="image" presStyleLbl="fgImgPlace1" presStyleIdx="4" presStyleCnt="5" custLinFactX="12334" custLinFactNeighborX="100000" custLinFactNeighborY="50245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B41E0181-B3BE-42AC-86BB-4539494C2357}" type="pres">
      <dgm:prSet presAssocID="{8F15F5DE-B417-4848-9BA1-5B8E931986E4}" presName="childNode" presStyleLbl="node1" presStyleIdx="4" presStyleCnt="5" custScaleY="104387">
        <dgm:presLayoutVars>
          <dgm:bulletEnabled val="1"/>
        </dgm:presLayoutVars>
      </dgm:prSet>
      <dgm:spPr/>
    </dgm:pt>
    <dgm:pt modelId="{8402874D-438C-450E-9182-EA37F8859595}" type="pres">
      <dgm:prSet presAssocID="{8F15F5DE-B417-4848-9BA1-5B8E931986E4}" presName="parentNode" presStyleLbl="revTx" presStyleIdx="4" presStyleCnt="5">
        <dgm:presLayoutVars>
          <dgm:chMax val="0"/>
          <dgm:bulletEnabled val="1"/>
        </dgm:presLayoutVars>
      </dgm:prSet>
      <dgm:spPr/>
    </dgm:pt>
  </dgm:ptLst>
  <dgm:cxnLst>
    <dgm:cxn modelId="{154A1B01-11AB-45A2-A35A-4A0C552BD7D7}" srcId="{2313621E-A678-4792-984C-C6F70B7BDC24}" destId="{A9BBFF9C-DB63-4EF3-AC2B-F20EAB28BE72}" srcOrd="0" destOrd="0" parTransId="{6F9BED9A-9E57-48BB-8C0A-2D4FAD6B5376}" sibTransId="{E9F55C0A-BF60-4B18-B9D7-5BFA65211CCC}"/>
    <dgm:cxn modelId="{CD48C206-89AB-4F37-92EC-89EFF4B3F3BF}" srcId="{81A720CE-415A-43D1-949E-DE7EA9A6AACE}" destId="{447FACDF-6B5A-4CE4-99EC-9B865A561C39}" srcOrd="0" destOrd="0" parTransId="{BBC7CEE8-954B-42B3-8B9F-BE73BF8EF88D}" sibTransId="{8DD48211-0821-4C0E-8573-08293711F5F9}"/>
    <dgm:cxn modelId="{19816708-9DD4-4EB4-BB3E-CEF4DC8F464D}" srcId="{2313621E-A678-4792-984C-C6F70B7BDC24}" destId="{BC14F14B-F7AB-4BD8-94B2-AEAC648CDD75}" srcOrd="3" destOrd="0" parTransId="{23C4CC04-BA87-4A0E-A740-DCE7ECB80F9B}" sibTransId="{AA8AD081-2BE9-44CC-BEE3-7D4995C89676}"/>
    <dgm:cxn modelId="{A7BE740C-D679-435A-9843-F09DE6D4B31D}" type="presOf" srcId="{ACD81C19-6689-4ED9-8F99-616CCE899163}" destId="{069460B9-F0AA-49E1-BC6D-61E3E3FA8EF3}" srcOrd="0" destOrd="10" presId="urn:microsoft.com/office/officeart/2005/8/layout/hList2"/>
    <dgm:cxn modelId="{CDD3C810-C27B-4A48-9FDC-69676920DA9C}" type="presOf" srcId="{8F48B344-A132-467F-B067-BF3A89A3C812}" destId="{DC0C4F67-5C45-4B64-A6E4-5C0BEC319F71}" srcOrd="0" destOrd="7" presId="urn:microsoft.com/office/officeart/2005/8/layout/hList2"/>
    <dgm:cxn modelId="{AA93E912-0150-44FF-998C-2D6D869BE977}" type="presOf" srcId="{1CDB21B3-D41E-4E27-BE75-977D048E82EE}" destId="{062257F2-DA69-4B03-B847-7776AD7F98F4}" srcOrd="0" destOrd="0" presId="urn:microsoft.com/office/officeart/2005/8/layout/hList2"/>
    <dgm:cxn modelId="{4754E513-9A95-4A68-B496-F5EC4094ECAA}" type="presOf" srcId="{2313621E-A678-4792-984C-C6F70B7BDC24}" destId="{0DF0CB01-18DF-4E08-B3DE-D876A0453153}" srcOrd="0" destOrd="0" presId="urn:microsoft.com/office/officeart/2005/8/layout/hList2"/>
    <dgm:cxn modelId="{B0DAE913-E817-40F6-BB03-F06529BDF688}" type="presOf" srcId="{56C702E4-0D7A-4FE6-858F-D3C80542C83E}" destId="{C427D43E-3EC9-4783-AAA5-FBAF72EA1F87}" srcOrd="0" destOrd="3" presId="urn:microsoft.com/office/officeart/2005/8/layout/hList2"/>
    <dgm:cxn modelId="{A09C6A14-2A7F-4AE5-8171-199424BFDCB5}" srcId="{81A720CE-415A-43D1-949E-DE7EA9A6AACE}" destId="{5B3E21DA-AAA7-4392-8BFB-62AB4A92A0AC}" srcOrd="2" destOrd="0" parTransId="{945339D1-D3EE-4008-918D-DAFF473E31BD}" sibTransId="{71F4F081-4957-4D44-95B5-6627242E2741}"/>
    <dgm:cxn modelId="{25C9E514-2147-40B3-8DE7-96FB3448592F}" type="presOf" srcId="{A4F68363-66F3-4229-BC49-59D235E99C15}" destId="{B41E0181-B3BE-42AC-86BB-4539494C2357}" srcOrd="0" destOrd="3" presId="urn:microsoft.com/office/officeart/2005/8/layout/hList2"/>
    <dgm:cxn modelId="{DE04671A-C699-4337-A6AB-4EC084AAF27E}" srcId="{2313621E-A678-4792-984C-C6F70B7BDC24}" destId="{8F48B344-A132-467F-B067-BF3A89A3C812}" srcOrd="7" destOrd="0" parTransId="{AC47DA23-B559-45C1-963C-CAFB3CF5C852}" sibTransId="{6B22671D-5335-4660-B161-D1BA2E88C9DE}"/>
    <dgm:cxn modelId="{A5DD971A-896D-42FD-BAD7-1700D6B03837}" type="presOf" srcId="{43C9FE97-86BB-4E8A-A4BA-819D27879CB3}" destId="{3D7F31A7-7D82-4A0E-85D0-F92674E4F50D}" srcOrd="0" destOrd="1" presId="urn:microsoft.com/office/officeart/2005/8/layout/hList2"/>
    <dgm:cxn modelId="{0B34B41A-A4E8-4400-9C37-4DF86BCF851C}" type="presOf" srcId="{6C54D0BF-F54C-4647-9577-9C2CC349CDA4}" destId="{B41E0181-B3BE-42AC-86BB-4539494C2357}" srcOrd="0" destOrd="4" presId="urn:microsoft.com/office/officeart/2005/8/layout/hList2"/>
    <dgm:cxn modelId="{4AA3AA1B-9AC1-4BA9-AE33-51DE51C47998}" srcId="{E0F8490C-1569-4D01-BBAE-1330112679A7}" destId="{52C9DEBB-F3A7-46F8-ACC9-E511C7E42E26}" srcOrd="1" destOrd="0" parTransId="{E621D7F4-3585-4057-87A1-74CE597C75F5}" sibTransId="{547AE0C4-F2D8-43E5-A6E0-53861A25DB60}"/>
    <dgm:cxn modelId="{5C05BB1D-1AA5-47D7-A4AB-7D188D3D58E7}" type="presOf" srcId="{38B6308B-7472-48D9-8460-43925354C940}" destId="{DC0C4F67-5C45-4B64-A6E4-5C0BEC319F71}" srcOrd="0" destOrd="8" presId="urn:microsoft.com/office/officeart/2005/8/layout/hList2"/>
    <dgm:cxn modelId="{B3797328-B6E4-4F8C-B7E2-361BBF76E4D4}" type="presOf" srcId="{85A81558-0038-4052-88B3-5F140CC39A5B}" destId="{DC0C4F67-5C45-4B64-A6E4-5C0BEC319F71}" srcOrd="0" destOrd="9" presId="urn:microsoft.com/office/officeart/2005/8/layout/hList2"/>
    <dgm:cxn modelId="{B410AB2C-D281-4471-BFF3-4920AE16C830}" type="presOf" srcId="{81A720CE-415A-43D1-949E-DE7EA9A6AACE}" destId="{47CE278C-0AE2-41F3-A6B9-6125594708B8}" srcOrd="0" destOrd="0" presId="urn:microsoft.com/office/officeart/2005/8/layout/hList2"/>
    <dgm:cxn modelId="{0981112E-BEBF-4D9F-8F50-71AC53C04672}" srcId="{2313621E-A678-4792-984C-C6F70B7BDC24}" destId="{BD24A84B-F166-4F85-8A57-1E98AC15A0CD}" srcOrd="1" destOrd="0" parTransId="{F99C9CE7-0ECB-4355-8635-C37A12E8805F}" sibTransId="{DA389E38-168D-4D17-AB69-7A2FDECD0B6B}"/>
    <dgm:cxn modelId="{CF484D2E-2067-4CA2-A274-ED9C5394A1AC}" srcId="{8F15F5DE-B417-4848-9BA1-5B8E931986E4}" destId="{A4F68363-66F3-4229-BC49-59D235E99C15}" srcOrd="3" destOrd="0" parTransId="{6EF5206C-35A6-489E-9794-4D5875587A29}" sibTransId="{2521D9E0-78A9-45AE-849E-5F9A8668C4A3}"/>
    <dgm:cxn modelId="{E962DC30-E987-4296-B85B-1392756E3FF6}" type="presOf" srcId="{8F15F5DE-B417-4848-9BA1-5B8E931986E4}" destId="{8402874D-438C-450E-9182-EA37F8859595}" srcOrd="0" destOrd="0" presId="urn:microsoft.com/office/officeart/2005/8/layout/hList2"/>
    <dgm:cxn modelId="{7A638B3A-0181-493E-A973-23954C93D6BC}" srcId="{2313621E-A678-4792-984C-C6F70B7BDC24}" destId="{0FAB6AD6-3278-44D9-B285-913B507F2BB5}" srcOrd="6" destOrd="0" parTransId="{A4AA3CA6-5310-45A8-9E09-FAB2FA52999C}" sibTransId="{E3F907B0-CF45-47CE-AA45-7AC4E2267B4E}"/>
    <dgm:cxn modelId="{C0E3E03B-EF23-4196-9B9E-ACF2484518E2}" type="presOf" srcId="{E4E06582-C7DF-4F6E-BFCF-4F303CFCC059}" destId="{B41E0181-B3BE-42AC-86BB-4539494C2357}" srcOrd="0" destOrd="0" presId="urn:microsoft.com/office/officeart/2005/8/layout/hList2"/>
    <dgm:cxn modelId="{5F90C65B-8F49-4938-9B79-17B0507B61B3}" srcId="{81DA7292-5201-4FE3-B6D5-2FCC5773ECC7}" destId="{78464125-626A-4996-BFE0-5613E87AF4C7}" srcOrd="0" destOrd="0" parTransId="{D2C603DF-3CED-40E8-9678-03DF10E137B7}" sibTransId="{B312E86E-30D6-4C8B-80C2-923DF27D3A3F}"/>
    <dgm:cxn modelId="{C8942041-BEE9-4286-A389-F2CF38DB9057}" srcId="{2313621E-A678-4792-984C-C6F70B7BDC24}" destId="{9FCB51E1-58BE-4192-9211-164A9452178A}" srcOrd="5" destOrd="0" parTransId="{E3F09913-B23B-4FB3-B047-650A41A42314}" sibTransId="{98E15BDA-3D0B-4E00-8F63-3045E3BD76E3}"/>
    <dgm:cxn modelId="{216B7643-3CFA-47A1-8753-C31FDB4CCBEB}" srcId="{2313621E-A678-4792-984C-C6F70B7BDC24}" destId="{FEE27C99-9D4C-4122-BF46-453ABFAEBC3D}" srcOrd="4" destOrd="0" parTransId="{DDC654BC-28E0-4641-80AD-C984FD5DAFC5}" sibTransId="{91D5B6E4-3015-43D4-B2C0-EC4F61D51FAD}"/>
    <dgm:cxn modelId="{D96DEB64-90E2-484D-BB0C-E48ABAE0CDB0}" srcId="{4EDEE048-E657-49D3-80E8-533E172CB492}" destId="{8F15F5DE-B417-4848-9BA1-5B8E931986E4}" srcOrd="4" destOrd="0" parTransId="{8F3E9171-3F27-46E2-B4E3-A88F95284D11}" sibTransId="{A0829758-F102-454B-85C6-C005BF5B392A}"/>
    <dgm:cxn modelId="{BFAB4E46-60DF-4D7D-AD50-CED521CBD6FA}" type="presOf" srcId="{BD24A84B-F166-4F85-8A57-1E98AC15A0CD}" destId="{DC0C4F67-5C45-4B64-A6E4-5C0BEC319F71}" srcOrd="0" destOrd="1" presId="urn:microsoft.com/office/officeart/2005/8/layout/hList2"/>
    <dgm:cxn modelId="{BADCFA47-77D6-490A-A9A2-E7B5A133EB59}" type="presOf" srcId="{FEE27C99-9D4C-4122-BF46-453ABFAEBC3D}" destId="{DC0C4F67-5C45-4B64-A6E4-5C0BEC319F71}" srcOrd="0" destOrd="4" presId="urn:microsoft.com/office/officeart/2005/8/layout/hList2"/>
    <dgm:cxn modelId="{8640824A-A381-4CD2-8337-BE246967E138}" type="presOf" srcId="{5B3E21DA-AAA7-4392-8BFB-62AB4A92A0AC}" destId="{3D7F31A7-7D82-4A0E-85D0-F92674E4F50D}" srcOrd="0" destOrd="2" presId="urn:microsoft.com/office/officeart/2005/8/layout/hList2"/>
    <dgm:cxn modelId="{3EDE9E6C-7C2C-4AC2-8678-592C04331367}" type="presOf" srcId="{9FCB51E1-58BE-4192-9211-164A9452178A}" destId="{DC0C4F67-5C45-4B64-A6E4-5C0BEC319F71}" srcOrd="0" destOrd="5" presId="urn:microsoft.com/office/officeart/2005/8/layout/hList2"/>
    <dgm:cxn modelId="{62F8F16C-8C93-405C-8805-7C79FB872592}" type="presOf" srcId="{4EDEE048-E657-49D3-80E8-533E172CB492}" destId="{F1764B98-EDAB-4817-87BB-70A334260D31}" srcOrd="0" destOrd="0" presId="urn:microsoft.com/office/officeart/2005/8/layout/hList2"/>
    <dgm:cxn modelId="{39193470-FCCC-4FB3-8AD2-5BC8CAB17DE6}" srcId="{1CDB21B3-D41E-4E27-BE75-977D048E82EE}" destId="{3E3461A9-3B56-4D62-844B-2FE2A6B86598}" srcOrd="0" destOrd="0" parTransId="{FA89B5E1-F91B-4A12-82E2-D228DA445843}" sibTransId="{3C90B8BA-21B0-4F35-BF40-30C23B52C267}"/>
    <dgm:cxn modelId="{C4985350-C259-4121-84A3-04005483B785}" srcId="{4EDEE048-E657-49D3-80E8-533E172CB492}" destId="{1CDB21B3-D41E-4E27-BE75-977D048E82EE}" srcOrd="3" destOrd="0" parTransId="{3B31DDCB-B5BC-453A-ADC0-3654249FF59D}" sibTransId="{88550ED3-1E2F-4DF5-A487-B33DC362C6ED}"/>
    <dgm:cxn modelId="{1577D750-2CA7-4ACE-AC8B-D7D10D5259DB}" srcId="{8F15F5DE-B417-4848-9BA1-5B8E931986E4}" destId="{75BACA92-1E95-4F35-AE04-E63608FBB01E}" srcOrd="1" destOrd="0" parTransId="{EFEF56FB-9CFE-48ED-BBE1-3B34265DB143}" sibTransId="{5DB1E7AB-3B9D-48F8-A2C8-EF2238C6896F}"/>
    <dgm:cxn modelId="{20B7D750-F5A2-4E25-9503-29FA3F38A492}" srcId="{8F15F5DE-B417-4848-9BA1-5B8E931986E4}" destId="{7A344272-EA5B-4AEF-A80E-A16DE7987EEE}" srcOrd="5" destOrd="0" parTransId="{6886CCFF-A6CE-49AB-B2D9-38DA2219FE1C}" sibTransId="{DDB81889-F012-448A-ADCD-DDF470D5D7EC}"/>
    <dgm:cxn modelId="{74A1A852-DDB0-4867-886F-4C06F435B63A}" type="presOf" srcId="{C0CD52E8-2DFC-4F74-8A1D-F141C2E07F08}" destId="{069460B9-F0AA-49E1-BC6D-61E3E3FA8EF3}" srcOrd="0" destOrd="6" presId="urn:microsoft.com/office/officeart/2005/8/layout/hList2"/>
    <dgm:cxn modelId="{C0B06F73-B4B3-4F4A-B886-D11DBF7F93BF}" srcId="{8F15F5DE-B417-4848-9BA1-5B8E931986E4}" destId="{B7D6AB62-60F7-4726-8536-AB64617E7A60}" srcOrd="2" destOrd="0" parTransId="{1259B296-07D2-43BF-99E9-AABA61A5DABC}" sibTransId="{455DFA60-5F6A-4FDC-99A6-983C48C2B499}"/>
    <dgm:cxn modelId="{65D90B55-D876-496C-A77A-9D134A1E5042}" srcId="{E0F8490C-1569-4D01-BBAE-1330112679A7}" destId="{877C1C75-D76C-41A5-B348-D2DE320EB571}" srcOrd="5" destOrd="0" parTransId="{590238AA-946D-4D72-8D5E-7836429D84BC}" sibTransId="{A73CABE5-F611-4F7E-9C71-1552FD2279B8}"/>
    <dgm:cxn modelId="{989E6855-5083-4510-B673-4D2636C68584}" type="presOf" srcId="{52C9DEBB-F3A7-46F8-ACC9-E511C7E42E26}" destId="{069460B9-F0AA-49E1-BC6D-61E3E3FA8EF3}" srcOrd="0" destOrd="1" presId="urn:microsoft.com/office/officeart/2005/8/layout/hList2"/>
    <dgm:cxn modelId="{4EB79475-0AEE-4AF6-9399-1217514A007F}" srcId="{4EDEE048-E657-49D3-80E8-533E172CB492}" destId="{E0F8490C-1569-4D01-BBAE-1330112679A7}" srcOrd="2" destOrd="0" parTransId="{D80BFB9B-0487-474F-AF3A-F24D5C980FC7}" sibTransId="{C607FBE3-F5FA-4B93-9E8A-EAFFC0F694B2}"/>
    <dgm:cxn modelId="{B37B1878-4653-4ADA-857A-7F4416BB69BE}" srcId="{E0F8490C-1569-4D01-BBAE-1330112679A7}" destId="{93737F20-AE3D-407F-B159-7779C3A844F8}" srcOrd="0" destOrd="0" parTransId="{201CB2FF-15FB-4C39-9FBD-7807118B2F57}" sibTransId="{132349F7-41CB-4EA3-AD1F-768E226DA04B}"/>
    <dgm:cxn modelId="{527AA858-D05A-4360-BE0A-9B05D8DD2470}" type="presOf" srcId="{E155AE23-EA88-45BA-9AEC-DFA97ACA2EC5}" destId="{C427D43E-3EC9-4783-AAA5-FBAF72EA1F87}" srcOrd="0" destOrd="1" presId="urn:microsoft.com/office/officeart/2005/8/layout/hList2"/>
    <dgm:cxn modelId="{892DF878-DA7C-4038-B4F9-2FD641BEAA82}" srcId="{8F15F5DE-B417-4848-9BA1-5B8E931986E4}" destId="{E4E06582-C7DF-4F6E-BFCF-4F303CFCC059}" srcOrd="0" destOrd="0" parTransId="{094BFE69-5C9E-44CA-971F-0FFB948F6F3B}" sibTransId="{6860B9D2-6997-4BA5-965C-FBDB35BC1923}"/>
    <dgm:cxn modelId="{FBB4BE79-AD12-40B6-BE8D-C83A68C0926C}" srcId="{81A720CE-415A-43D1-949E-DE7EA9A6AACE}" destId="{43C9FE97-86BB-4E8A-A4BA-819D27879CB3}" srcOrd="1" destOrd="0" parTransId="{194E9F79-A6E0-491D-AC20-CB5BFB56E8EF}" sibTransId="{D1DC53C8-CC97-4D80-8175-3CA7CE065BDB}"/>
    <dgm:cxn modelId="{892D3481-74B5-4F0F-9644-666669979E78}" type="presOf" srcId="{447FACDF-6B5A-4CE4-99EC-9B865A561C39}" destId="{3D7F31A7-7D82-4A0E-85D0-F92674E4F50D}" srcOrd="0" destOrd="0" presId="urn:microsoft.com/office/officeart/2005/8/layout/hList2"/>
    <dgm:cxn modelId="{BCBF5684-66EE-4A38-9986-A3F8FF9F7031}" srcId="{1CDB21B3-D41E-4E27-BE75-977D048E82EE}" destId="{E155AE23-EA88-45BA-9AEC-DFA97ACA2EC5}" srcOrd="1" destOrd="0" parTransId="{D13144C1-D85A-4EB1-8ED9-DE1A7242D00D}" sibTransId="{5EEE1B66-DA9F-40D4-968A-E878942E8D6A}"/>
    <dgm:cxn modelId="{EE3FD685-6632-47C4-B848-2A9E5FE32095}" srcId="{81DA7292-5201-4FE3-B6D5-2FCC5773ECC7}" destId="{01F01380-ACF4-49D8-B2FA-DCA553A73272}" srcOrd="1" destOrd="0" parTransId="{5F7C6811-ACA9-492C-9153-F73D82C979F2}" sibTransId="{1C1DF1F6-2AC2-4179-BE32-E253662CC330}"/>
    <dgm:cxn modelId="{4F503588-19B0-414F-98CA-22EC99F8DEC3}" type="presOf" srcId="{0FAB6AD6-3278-44D9-B285-913B507F2BB5}" destId="{DC0C4F67-5C45-4B64-A6E4-5C0BEC319F71}" srcOrd="0" destOrd="6" presId="urn:microsoft.com/office/officeart/2005/8/layout/hList2"/>
    <dgm:cxn modelId="{349A6A90-79EF-4A69-83C3-D812387CD110}" srcId="{81A720CE-415A-43D1-949E-DE7EA9A6AACE}" destId="{00327672-A548-43BA-9A30-385A211CFDFA}" srcOrd="3" destOrd="0" parTransId="{F14CCC2B-AA44-4C06-A4AC-18FF479DCB2C}" sibTransId="{8D25C343-43D7-454A-BA15-91FAC2A25E71}"/>
    <dgm:cxn modelId="{595F5F93-B75A-4FB6-8288-28C5B6FFF54B}" type="presOf" srcId="{877C1C75-D76C-41A5-B348-D2DE320EB571}" destId="{069460B9-F0AA-49E1-BC6D-61E3E3FA8EF3}" srcOrd="0" destOrd="8" presId="urn:microsoft.com/office/officeart/2005/8/layout/hList2"/>
    <dgm:cxn modelId="{54711394-5641-45EF-AFEA-099887CD7ABF}" srcId="{2313621E-A678-4792-984C-C6F70B7BDC24}" destId="{2DBB1D9D-C40C-48FC-A7A2-3DACFA9A1987}" srcOrd="2" destOrd="0" parTransId="{2F48315C-73C2-42D7-A701-910C850EAE7F}" sibTransId="{242A7360-2694-48E7-B11A-85158B14C94D}"/>
    <dgm:cxn modelId="{CBDDB496-D51D-4348-806F-B8E0BCC2B9CF}" srcId="{2313621E-A678-4792-984C-C6F70B7BDC24}" destId="{38B6308B-7472-48D9-8460-43925354C940}" srcOrd="8" destOrd="0" parTransId="{F146D9D5-D069-4F71-9183-240D7492A61D}" sibTransId="{D6D3DC30-7D35-4C8A-9F5A-D609A6AF97DD}"/>
    <dgm:cxn modelId="{B897009D-6660-4314-B84C-CE91559E3ADC}" srcId="{1CDB21B3-D41E-4E27-BE75-977D048E82EE}" destId="{56C702E4-0D7A-4FE6-858F-D3C80542C83E}" srcOrd="3" destOrd="0" parTransId="{ED6B99D8-6AD7-47B0-8392-C419354AEFE3}" sibTransId="{57D53C83-6D25-46E9-A62D-564D47E95FB7}"/>
    <dgm:cxn modelId="{C313E99F-02E4-477A-8257-AB249518EEBC}" type="presOf" srcId="{00327672-A548-43BA-9A30-385A211CFDFA}" destId="{3D7F31A7-7D82-4A0E-85D0-F92674E4F50D}" srcOrd="0" destOrd="3" presId="urn:microsoft.com/office/officeart/2005/8/layout/hList2"/>
    <dgm:cxn modelId="{CFA2CAA6-95CF-4108-93CD-B49A6266DA54}" type="presOf" srcId="{A9BBFF9C-DB63-4EF3-AC2B-F20EAB28BE72}" destId="{DC0C4F67-5C45-4B64-A6E4-5C0BEC319F71}" srcOrd="0" destOrd="0" presId="urn:microsoft.com/office/officeart/2005/8/layout/hList2"/>
    <dgm:cxn modelId="{8BBB2AAD-0279-4A44-AD74-B62D9F3ADA62}" type="presOf" srcId="{3E3461A9-3B56-4D62-844B-2FE2A6B86598}" destId="{C427D43E-3EC9-4783-AAA5-FBAF72EA1F87}" srcOrd="0" destOrd="0" presId="urn:microsoft.com/office/officeart/2005/8/layout/hList2"/>
    <dgm:cxn modelId="{C2A99BAD-FF56-4ADB-952A-73C275587B68}" srcId="{1CDB21B3-D41E-4E27-BE75-977D048E82EE}" destId="{2A78CEE3-9381-4F0F-935F-8D13F553EC29}" srcOrd="4" destOrd="0" parTransId="{6D1CC753-0BBB-4847-B8B8-10FD71187D5B}" sibTransId="{59741C00-9653-4101-A832-753964BFD52F}"/>
    <dgm:cxn modelId="{FDE43EAE-1A71-41E2-BF49-CE98A7E0467D}" type="presOf" srcId="{79E2B264-4804-4229-8BF6-DFA6A29690FD}" destId="{069460B9-F0AA-49E1-BC6D-61E3E3FA8EF3}" srcOrd="0" destOrd="2" presId="urn:microsoft.com/office/officeart/2005/8/layout/hList2"/>
    <dgm:cxn modelId="{23FCE4B3-25AB-464F-A91F-5552C2E6461F}" srcId="{4EDEE048-E657-49D3-80E8-533E172CB492}" destId="{2313621E-A678-4792-984C-C6F70B7BDC24}" srcOrd="0" destOrd="0" parTransId="{FDBE1015-B172-4613-B829-CA81D0F52DE1}" sibTransId="{697AE177-C50B-40A8-B9E4-42C8712C0040}"/>
    <dgm:cxn modelId="{54EC39B5-7C30-4969-8505-81D48B283F33}" srcId="{81A720CE-415A-43D1-949E-DE7EA9A6AACE}" destId="{008DEE0D-3DB8-49C0-A30E-5E8A9559799F}" srcOrd="5" destOrd="0" parTransId="{1DD698CB-61AE-4C81-A638-79702B497F55}" sibTransId="{3134C379-C351-4192-84BB-AA4330206946}"/>
    <dgm:cxn modelId="{422582B7-F4F9-4901-B320-BD0E6DDE90C2}" srcId="{81A720CE-415A-43D1-949E-DE7EA9A6AACE}" destId="{AB51A171-AC3B-46E4-A375-8B4DCC97D5BD}" srcOrd="4" destOrd="0" parTransId="{BF4BA5A6-0F03-4D84-B082-EFEF520F9CB6}" sibTransId="{8EA665C0-2E4A-46AB-9375-688A9085E190}"/>
    <dgm:cxn modelId="{3DEBA5BC-2042-4C71-BC93-223F0B359F52}" type="presOf" srcId="{78464125-626A-4996-BFE0-5613E87AF4C7}" destId="{069460B9-F0AA-49E1-BC6D-61E3E3FA8EF3}" srcOrd="0" destOrd="4" presId="urn:microsoft.com/office/officeart/2005/8/layout/hList2"/>
    <dgm:cxn modelId="{F78535BE-5256-465C-843A-3D08DBADAD8C}" type="presOf" srcId="{01F01380-ACF4-49D8-B2FA-DCA553A73272}" destId="{069460B9-F0AA-49E1-BC6D-61E3E3FA8EF3}" srcOrd="0" destOrd="5" presId="urn:microsoft.com/office/officeart/2005/8/layout/hList2"/>
    <dgm:cxn modelId="{034152BE-FAA7-4F9B-9192-BE765913C62A}" srcId="{01F01380-ACF4-49D8-B2FA-DCA553A73272}" destId="{C0CD52E8-2DFC-4F74-8A1D-F141C2E07F08}" srcOrd="0" destOrd="0" parTransId="{411120E6-4B4D-4DF9-AEBD-507BE3CBF04D}" sibTransId="{F7505E14-5EF4-45B4-9351-28A1BB6FF24F}"/>
    <dgm:cxn modelId="{0FC7ADBE-6ED3-4B6D-B085-9A178224EB99}" type="presOf" srcId="{B7D6AB62-60F7-4726-8536-AB64617E7A60}" destId="{B41E0181-B3BE-42AC-86BB-4539494C2357}" srcOrd="0" destOrd="2" presId="urn:microsoft.com/office/officeart/2005/8/layout/hList2"/>
    <dgm:cxn modelId="{18D3B6BE-00FB-4A09-80C1-BE43E6FCF5F8}" type="presOf" srcId="{7A344272-EA5B-4AEF-A80E-A16DE7987EEE}" destId="{B41E0181-B3BE-42AC-86BB-4539494C2357}" srcOrd="0" destOrd="5" presId="urn:microsoft.com/office/officeart/2005/8/layout/hList2"/>
    <dgm:cxn modelId="{197FE1BE-D7D5-424C-97D7-1A3F57AD50E2}" srcId="{1CDB21B3-D41E-4E27-BE75-977D048E82EE}" destId="{EB60F7EA-F567-4FEB-A26F-3413AFBFD3B3}" srcOrd="2" destOrd="0" parTransId="{00649220-2D63-4B8F-960A-0AC8E0BC1993}" sibTransId="{0CB597E4-6AD8-4C8E-93BF-161C63867BAC}"/>
    <dgm:cxn modelId="{6E3A3AC3-46B4-47B8-A46C-6FF6F0EE82E2}" srcId="{4EDEE048-E657-49D3-80E8-533E172CB492}" destId="{81A720CE-415A-43D1-949E-DE7EA9A6AACE}" srcOrd="1" destOrd="0" parTransId="{493CD068-65EB-4B0F-A567-9BBFDF890DA1}" sibTransId="{44C433D1-C3BE-4829-A2B2-67A48E551DCF}"/>
    <dgm:cxn modelId="{D53B70C4-B50D-4011-9E72-C81B56FE130A}" type="presOf" srcId="{F7061C52-E712-4B68-B3E3-A175CFC9B975}" destId="{069460B9-F0AA-49E1-BC6D-61E3E3FA8EF3}" srcOrd="0" destOrd="7" presId="urn:microsoft.com/office/officeart/2005/8/layout/hList2"/>
    <dgm:cxn modelId="{E72EFFC4-7531-4E4D-93A4-DA52E165E005}" srcId="{2313621E-A678-4792-984C-C6F70B7BDC24}" destId="{85A81558-0038-4052-88B3-5F140CC39A5B}" srcOrd="9" destOrd="0" parTransId="{CB38AE0B-4175-4B1C-8B2B-6037541368F3}" sibTransId="{9746CAA6-4551-41D5-BDBD-B270361A392F}"/>
    <dgm:cxn modelId="{26062AC5-20B1-4881-B671-9F07736C4DE1}" type="presOf" srcId="{81DA7292-5201-4FE3-B6D5-2FCC5773ECC7}" destId="{069460B9-F0AA-49E1-BC6D-61E3E3FA8EF3}" srcOrd="0" destOrd="3" presId="urn:microsoft.com/office/officeart/2005/8/layout/hList2"/>
    <dgm:cxn modelId="{C13D8CC6-0667-4789-9D49-A6D9896F9878}" type="presOf" srcId="{E0F8490C-1569-4D01-BBAE-1330112679A7}" destId="{7B525361-B717-41D8-B34A-CC168BF75391}" srcOrd="0" destOrd="0" presId="urn:microsoft.com/office/officeart/2005/8/layout/hList2"/>
    <dgm:cxn modelId="{F22471C7-1BD4-4D54-B6C8-0591051D41B7}" type="presOf" srcId="{75BACA92-1E95-4F35-AE04-E63608FBB01E}" destId="{B41E0181-B3BE-42AC-86BB-4539494C2357}" srcOrd="0" destOrd="1" presId="urn:microsoft.com/office/officeart/2005/8/layout/hList2"/>
    <dgm:cxn modelId="{10324FCA-EECE-4CF7-9F1A-978184BD09C0}" srcId="{E0F8490C-1569-4D01-BBAE-1330112679A7}" destId="{9FF6CDE2-BBCE-4F33-B69C-A712ABBD6091}" srcOrd="6" destOrd="0" parTransId="{BC61CFD9-982A-4235-8DA7-57D74EE1D8E6}" sibTransId="{E5303704-BB65-427B-AAA6-79CF8EFCBF7A}"/>
    <dgm:cxn modelId="{43B1B2CC-C31F-4C65-96A0-8932BC6996F3}" srcId="{8F15F5DE-B417-4848-9BA1-5B8E931986E4}" destId="{6C54D0BF-F54C-4647-9577-9C2CC349CDA4}" srcOrd="4" destOrd="0" parTransId="{FF7FBE0A-991B-4713-B7E4-C41874CC9EE1}" sibTransId="{91B2F1BF-785B-43EA-9E7F-AB191372CC6D}"/>
    <dgm:cxn modelId="{49B449D8-0EB4-4A44-8754-D03C931E5C5C}" srcId="{E0F8490C-1569-4D01-BBAE-1330112679A7}" destId="{F7061C52-E712-4B68-B3E3-A175CFC9B975}" srcOrd="4" destOrd="0" parTransId="{A5BBBBD5-384B-4480-9C67-DA5686FD6BE0}" sibTransId="{7CB1400D-7BC8-4FF8-9215-2F8EA1E59131}"/>
    <dgm:cxn modelId="{295136DB-4C12-41FE-92D4-21A4CEA1C258}" type="presOf" srcId="{9FF6CDE2-BBCE-4F33-B69C-A712ABBD6091}" destId="{069460B9-F0AA-49E1-BC6D-61E3E3FA8EF3}" srcOrd="0" destOrd="9" presId="urn:microsoft.com/office/officeart/2005/8/layout/hList2"/>
    <dgm:cxn modelId="{E56D33E4-C4E6-46FA-9AFC-4C14D233F93E}" type="presOf" srcId="{008DEE0D-3DB8-49C0-A30E-5E8A9559799F}" destId="{3D7F31A7-7D82-4A0E-85D0-F92674E4F50D}" srcOrd="0" destOrd="5" presId="urn:microsoft.com/office/officeart/2005/8/layout/hList2"/>
    <dgm:cxn modelId="{6540F1E9-18A8-4CCF-9161-77AE16C69A60}" type="presOf" srcId="{BC14F14B-F7AB-4BD8-94B2-AEAC648CDD75}" destId="{DC0C4F67-5C45-4B64-A6E4-5C0BEC319F71}" srcOrd="0" destOrd="3" presId="urn:microsoft.com/office/officeart/2005/8/layout/hList2"/>
    <dgm:cxn modelId="{9AADF3EA-201F-48A9-85A4-C183DDE15284}" type="presOf" srcId="{2A78CEE3-9381-4F0F-935F-8D13F553EC29}" destId="{C427D43E-3EC9-4783-AAA5-FBAF72EA1F87}" srcOrd="0" destOrd="4" presId="urn:microsoft.com/office/officeart/2005/8/layout/hList2"/>
    <dgm:cxn modelId="{ABB59FEC-631D-42E0-ACE1-DCB7E4B8B0E3}" type="presOf" srcId="{2DBB1D9D-C40C-48FC-A7A2-3DACFA9A1987}" destId="{DC0C4F67-5C45-4B64-A6E4-5C0BEC319F71}" srcOrd="0" destOrd="2" presId="urn:microsoft.com/office/officeart/2005/8/layout/hList2"/>
    <dgm:cxn modelId="{71ECE7EC-6556-467C-95E5-C057D249236E}" type="presOf" srcId="{93737F20-AE3D-407F-B159-7779C3A844F8}" destId="{069460B9-F0AA-49E1-BC6D-61E3E3FA8EF3}" srcOrd="0" destOrd="0" presId="urn:microsoft.com/office/officeart/2005/8/layout/hList2"/>
    <dgm:cxn modelId="{57CE80EF-39CE-4FA6-84E5-A14A3FC752DF}" srcId="{E0F8490C-1569-4D01-BBAE-1330112679A7}" destId="{81DA7292-5201-4FE3-B6D5-2FCC5773ECC7}" srcOrd="3" destOrd="0" parTransId="{9E40CC89-871D-49C1-8042-84712C1BD961}" sibTransId="{7933D15B-FD04-4583-85DF-9E0971BC00AD}"/>
    <dgm:cxn modelId="{45EFBFF3-1875-4097-A9D8-D5A4B5CD7924}" srcId="{E0F8490C-1569-4D01-BBAE-1330112679A7}" destId="{79E2B264-4804-4229-8BF6-DFA6A29690FD}" srcOrd="2" destOrd="0" parTransId="{8B4BE0E8-530D-429B-B12F-FC442084BD15}" sibTransId="{533D4779-169A-4006-A641-1B100EA975A8}"/>
    <dgm:cxn modelId="{862FF1F8-4925-4D7A-83F8-EED3C69A0014}" type="presOf" srcId="{AB51A171-AC3B-46E4-A375-8B4DCC97D5BD}" destId="{3D7F31A7-7D82-4A0E-85D0-F92674E4F50D}" srcOrd="0" destOrd="4" presId="urn:microsoft.com/office/officeart/2005/8/layout/hList2"/>
    <dgm:cxn modelId="{6C48F8FC-54DB-4449-9D7F-C3CD3B50248E}" srcId="{E0F8490C-1569-4D01-BBAE-1330112679A7}" destId="{ACD81C19-6689-4ED9-8F99-616CCE899163}" srcOrd="7" destOrd="0" parTransId="{42E4B864-DDCF-44AA-A667-4C56011DF6A3}" sibTransId="{3BC60B75-53C5-4075-A0F3-60B0A5360F85}"/>
    <dgm:cxn modelId="{546E13FD-04D3-417B-8D88-85D765090BBD}" type="presOf" srcId="{EB60F7EA-F567-4FEB-A26F-3413AFBFD3B3}" destId="{C427D43E-3EC9-4783-AAA5-FBAF72EA1F87}" srcOrd="0" destOrd="2" presId="urn:microsoft.com/office/officeart/2005/8/layout/hList2"/>
    <dgm:cxn modelId="{C3F50C03-E72C-4545-A792-C34F40475D70}" type="presParOf" srcId="{F1764B98-EDAB-4817-87BB-70A334260D31}" destId="{1F313E87-9AA4-4644-8094-3ACCA4C3C1F7}" srcOrd="0" destOrd="0" presId="urn:microsoft.com/office/officeart/2005/8/layout/hList2"/>
    <dgm:cxn modelId="{BD73BD05-2887-4F3E-B006-16A70220EE77}" type="presParOf" srcId="{1F313E87-9AA4-4644-8094-3ACCA4C3C1F7}" destId="{DD40ED61-5867-4BD1-BB96-A4CB907DFDFD}" srcOrd="0" destOrd="0" presId="urn:microsoft.com/office/officeart/2005/8/layout/hList2"/>
    <dgm:cxn modelId="{36B95A5B-647A-4C76-BE8B-D7C1DF58201C}" type="presParOf" srcId="{1F313E87-9AA4-4644-8094-3ACCA4C3C1F7}" destId="{DC0C4F67-5C45-4B64-A6E4-5C0BEC319F71}" srcOrd="1" destOrd="0" presId="urn:microsoft.com/office/officeart/2005/8/layout/hList2"/>
    <dgm:cxn modelId="{FCE1F8D7-6626-4F82-8C2E-70C415EB2798}" type="presParOf" srcId="{1F313E87-9AA4-4644-8094-3ACCA4C3C1F7}" destId="{0DF0CB01-18DF-4E08-B3DE-D876A0453153}" srcOrd="2" destOrd="0" presId="urn:microsoft.com/office/officeart/2005/8/layout/hList2"/>
    <dgm:cxn modelId="{456060CB-E415-4E19-AD11-3D17D13C4DB4}" type="presParOf" srcId="{F1764B98-EDAB-4817-87BB-70A334260D31}" destId="{4C9558D3-5CF0-474A-BFEA-89D4D2A454BF}" srcOrd="1" destOrd="0" presId="urn:microsoft.com/office/officeart/2005/8/layout/hList2"/>
    <dgm:cxn modelId="{AD7AE113-A72A-48DB-83D1-F8343AA98483}" type="presParOf" srcId="{F1764B98-EDAB-4817-87BB-70A334260D31}" destId="{656A757C-9DE0-4321-89B4-4D5955494074}" srcOrd="2" destOrd="0" presId="urn:microsoft.com/office/officeart/2005/8/layout/hList2"/>
    <dgm:cxn modelId="{F0E5BC29-1C18-41BC-BB89-6810E1DA8C22}" type="presParOf" srcId="{656A757C-9DE0-4321-89B4-4D5955494074}" destId="{24CB7432-BED7-4D7F-9119-56F6A23BD42B}" srcOrd="0" destOrd="0" presId="urn:microsoft.com/office/officeart/2005/8/layout/hList2"/>
    <dgm:cxn modelId="{75BDA856-E6BB-40E6-A088-844C44F725EE}" type="presParOf" srcId="{656A757C-9DE0-4321-89B4-4D5955494074}" destId="{3D7F31A7-7D82-4A0E-85D0-F92674E4F50D}" srcOrd="1" destOrd="0" presId="urn:microsoft.com/office/officeart/2005/8/layout/hList2"/>
    <dgm:cxn modelId="{01FDCBE2-7C5F-461A-BD9F-6F9809BB41AB}" type="presParOf" srcId="{656A757C-9DE0-4321-89B4-4D5955494074}" destId="{47CE278C-0AE2-41F3-A6B9-6125594708B8}" srcOrd="2" destOrd="0" presId="urn:microsoft.com/office/officeart/2005/8/layout/hList2"/>
    <dgm:cxn modelId="{65CA9B69-5C1C-4A97-A079-D31C5EF46A44}" type="presParOf" srcId="{F1764B98-EDAB-4817-87BB-70A334260D31}" destId="{0A620912-AC53-40EC-A86F-56100CE5EC16}" srcOrd="3" destOrd="0" presId="urn:microsoft.com/office/officeart/2005/8/layout/hList2"/>
    <dgm:cxn modelId="{48B8BC47-4A1F-4055-BEA0-5355201EB9EB}" type="presParOf" srcId="{F1764B98-EDAB-4817-87BB-70A334260D31}" destId="{312ED1B7-7EA8-4E0D-ACE2-A753E2DAB274}" srcOrd="4" destOrd="0" presId="urn:microsoft.com/office/officeart/2005/8/layout/hList2"/>
    <dgm:cxn modelId="{7351FE15-59BD-4BD0-B94E-61B1D384C794}" type="presParOf" srcId="{312ED1B7-7EA8-4E0D-ACE2-A753E2DAB274}" destId="{E2D5D367-4F4F-42F5-B372-2F889B163394}" srcOrd="0" destOrd="0" presId="urn:microsoft.com/office/officeart/2005/8/layout/hList2"/>
    <dgm:cxn modelId="{D513377D-C917-469A-B317-BE17453971FA}" type="presParOf" srcId="{312ED1B7-7EA8-4E0D-ACE2-A753E2DAB274}" destId="{069460B9-F0AA-49E1-BC6D-61E3E3FA8EF3}" srcOrd="1" destOrd="0" presId="urn:microsoft.com/office/officeart/2005/8/layout/hList2"/>
    <dgm:cxn modelId="{56F358B7-584C-4AD9-8ABF-FD7951023C80}" type="presParOf" srcId="{312ED1B7-7EA8-4E0D-ACE2-A753E2DAB274}" destId="{7B525361-B717-41D8-B34A-CC168BF75391}" srcOrd="2" destOrd="0" presId="urn:microsoft.com/office/officeart/2005/8/layout/hList2"/>
    <dgm:cxn modelId="{0DB53E02-35D5-4E5A-855F-95A44DA6D1F5}" type="presParOf" srcId="{F1764B98-EDAB-4817-87BB-70A334260D31}" destId="{3D48451C-BB8E-4EA0-8D0E-A603CD7E71AE}" srcOrd="5" destOrd="0" presId="urn:microsoft.com/office/officeart/2005/8/layout/hList2"/>
    <dgm:cxn modelId="{21B4FE5B-5482-4A38-B86E-F016AEF082FB}" type="presParOf" srcId="{F1764B98-EDAB-4817-87BB-70A334260D31}" destId="{1D762F25-9376-4686-81A8-6B54B710904C}" srcOrd="6" destOrd="0" presId="urn:microsoft.com/office/officeart/2005/8/layout/hList2"/>
    <dgm:cxn modelId="{C6BD5342-CD9F-4392-AA22-FA596A01FE56}" type="presParOf" srcId="{1D762F25-9376-4686-81A8-6B54B710904C}" destId="{F913FD37-2775-471F-8B5A-60373FBE9094}" srcOrd="0" destOrd="0" presId="urn:microsoft.com/office/officeart/2005/8/layout/hList2"/>
    <dgm:cxn modelId="{977C2546-F7C3-407F-B454-A1CAA9E9394C}" type="presParOf" srcId="{1D762F25-9376-4686-81A8-6B54B710904C}" destId="{C427D43E-3EC9-4783-AAA5-FBAF72EA1F87}" srcOrd="1" destOrd="0" presId="urn:microsoft.com/office/officeart/2005/8/layout/hList2"/>
    <dgm:cxn modelId="{3C11706B-B6BA-459C-87D6-1B7563E218A0}" type="presParOf" srcId="{1D762F25-9376-4686-81A8-6B54B710904C}" destId="{062257F2-DA69-4B03-B847-7776AD7F98F4}" srcOrd="2" destOrd="0" presId="urn:microsoft.com/office/officeart/2005/8/layout/hList2"/>
    <dgm:cxn modelId="{C5E13755-B58F-46E6-A50B-BF05911C5EB3}" type="presParOf" srcId="{F1764B98-EDAB-4817-87BB-70A334260D31}" destId="{F9DE7347-D18A-4A0E-9A67-C9D5AB32D12D}" srcOrd="7" destOrd="0" presId="urn:microsoft.com/office/officeart/2005/8/layout/hList2"/>
    <dgm:cxn modelId="{2032D05B-0E8B-4423-923D-5AAC3B3021F4}" type="presParOf" srcId="{F1764B98-EDAB-4817-87BB-70A334260D31}" destId="{4D60385F-0773-4D93-B8C6-761462C5E208}" srcOrd="8" destOrd="0" presId="urn:microsoft.com/office/officeart/2005/8/layout/hList2"/>
    <dgm:cxn modelId="{E7755ECE-553E-47FE-81C5-0118B8B12685}" type="presParOf" srcId="{4D60385F-0773-4D93-B8C6-761462C5E208}" destId="{DA686B2E-DFDF-4DBB-A621-D6D9CAC74E26}" srcOrd="0" destOrd="0" presId="urn:microsoft.com/office/officeart/2005/8/layout/hList2"/>
    <dgm:cxn modelId="{A9606708-FF9F-421B-9169-7F1BE49CE989}" type="presParOf" srcId="{4D60385F-0773-4D93-B8C6-761462C5E208}" destId="{B41E0181-B3BE-42AC-86BB-4539494C2357}" srcOrd="1" destOrd="0" presId="urn:microsoft.com/office/officeart/2005/8/layout/hList2"/>
    <dgm:cxn modelId="{1D94293C-3A23-4AA1-966B-A1872007FC53}" type="presParOf" srcId="{4D60385F-0773-4D93-B8C6-761462C5E208}" destId="{8402874D-438C-450E-9182-EA37F8859595}" srcOrd="2" destOrd="0" presId="urn:microsoft.com/office/officeart/2005/8/layout/h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0CB01-18DF-4E08-B3DE-D876A0453153}">
      <dsp:nvSpPr>
        <dsp:cNvPr id="0" name=""/>
        <dsp:cNvSpPr/>
      </dsp:nvSpPr>
      <dsp:spPr>
        <a:xfrm rot="16200000">
          <a:off x="-2187746" y="3245965"/>
          <a:ext cx="5127345" cy="662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5482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6"/>
              </a:solidFill>
            </a:rPr>
            <a:t>Core Functions</a:t>
          </a:r>
        </a:p>
      </dsp:txBody>
      <dsp:txXfrm>
        <a:off x="-2187746" y="3245965"/>
        <a:ext cx="5127345" cy="662494"/>
      </dsp:txXfrm>
    </dsp:sp>
    <dsp:sp modelId="{DC0C4F67-5C45-4B64-A6E4-5C0BEC319F71}">
      <dsp:nvSpPr>
        <dsp:cNvPr id="0" name=""/>
        <dsp:cNvSpPr/>
      </dsp:nvSpPr>
      <dsp:spPr>
        <a:xfrm>
          <a:off x="421409" y="648857"/>
          <a:ext cx="1514128" cy="538304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8232" tIns="20548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Population Health Data: Surveillance and data analysis (identify unmet need, disease burden, racial and ethnic inequities</a:t>
          </a:r>
          <a:endParaRPr lang="en-US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Syndromic</a:t>
          </a:r>
          <a:r>
            <a:rPr lang="en-US" sz="1200" kern="1200" dirty="0"/>
            <a:t> Surveillance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Regulatory and policy development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Coordination of CHAs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Strategic Partnerships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Convener of partnerships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Addressing and measuring </a:t>
          </a:r>
          <a:r>
            <a:rPr lang="en-US" sz="1200" kern="1200" dirty="0" err="1"/>
            <a:t>SDoH</a:t>
          </a:r>
          <a:r>
            <a:rPr lang="en-US" sz="1200" kern="1200" dirty="0"/>
            <a:t>  Community Benefits and </a:t>
          </a:r>
          <a:r>
            <a:rPr lang="en-US" sz="1200" kern="1200" dirty="0" err="1"/>
            <a:t>DoN</a:t>
          </a:r>
          <a:endParaRPr lang="en-US" sz="1200" kern="1200" dirty="0"/>
        </a:p>
      </dsp:txBody>
      <dsp:txXfrm>
        <a:off x="421409" y="648857"/>
        <a:ext cx="1514128" cy="5383046"/>
      </dsp:txXfrm>
    </dsp:sp>
    <dsp:sp modelId="{DD40ED61-5867-4BD1-BB96-A4CB907DFDFD}">
      <dsp:nvSpPr>
        <dsp:cNvPr id="0" name=""/>
        <dsp:cNvSpPr/>
      </dsp:nvSpPr>
      <dsp:spPr>
        <a:xfrm>
          <a:off x="693372" y="632630"/>
          <a:ext cx="840690" cy="80098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E278C-0AE2-41F3-A6B9-6125594708B8}">
      <dsp:nvSpPr>
        <dsp:cNvPr id="0" name=""/>
        <dsp:cNvSpPr/>
      </dsp:nvSpPr>
      <dsp:spPr>
        <a:xfrm rot="16200000">
          <a:off x="-305319" y="3179313"/>
          <a:ext cx="5127345" cy="23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5482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5"/>
              </a:solidFill>
            </a:rPr>
            <a:t>Community Care Coordination</a:t>
          </a:r>
        </a:p>
      </dsp:txBody>
      <dsp:txXfrm>
        <a:off x="-305319" y="3179313"/>
        <a:ext cx="5127345" cy="232988"/>
      </dsp:txXfrm>
    </dsp:sp>
    <dsp:sp modelId="{3D7F31A7-7D82-4A0E-85D0-F92674E4F50D}">
      <dsp:nvSpPr>
        <dsp:cNvPr id="0" name=""/>
        <dsp:cNvSpPr/>
      </dsp:nvSpPr>
      <dsp:spPr>
        <a:xfrm>
          <a:off x="2451355" y="619666"/>
          <a:ext cx="1329256" cy="528142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5344" tIns="205482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Care Coordination &amp; Home Visiting  e.g. Healthy Baby/Healthy Child, Asthma, TB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Community Supported Housing “diversionary services” -HSB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EMS</a:t>
          </a:r>
          <a:endParaRPr lang="en-US" sz="1200" kern="1200" dirty="0"/>
        </a:p>
      </dsp:txBody>
      <dsp:txXfrm>
        <a:off x="2451355" y="619666"/>
        <a:ext cx="1329256" cy="5281422"/>
      </dsp:txXfrm>
    </dsp:sp>
    <dsp:sp modelId="{24CB7432-BED7-4D7F-9119-56F6A23BD42B}">
      <dsp:nvSpPr>
        <dsp:cNvPr id="0" name=""/>
        <dsp:cNvSpPr/>
      </dsp:nvSpPr>
      <dsp:spPr>
        <a:xfrm>
          <a:off x="2827317" y="726897"/>
          <a:ext cx="533053" cy="471884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25361-B717-41D8-B34A-CC168BF75391}">
      <dsp:nvSpPr>
        <dsp:cNvPr id="0" name=""/>
        <dsp:cNvSpPr/>
      </dsp:nvSpPr>
      <dsp:spPr>
        <a:xfrm rot="16200000">
          <a:off x="1463311" y="3181421"/>
          <a:ext cx="5127345" cy="22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5482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2"/>
              </a:solidFill>
            </a:rPr>
            <a:t>Community-Clinical Linkage</a:t>
          </a:r>
        </a:p>
      </dsp:txBody>
      <dsp:txXfrm>
        <a:off x="1463311" y="3181421"/>
        <a:ext cx="5127345" cy="222864"/>
      </dsp:txXfrm>
    </dsp:sp>
    <dsp:sp modelId="{069460B9-F0AA-49E1-BC6D-61E3E3FA8EF3}">
      <dsp:nvSpPr>
        <dsp:cNvPr id="0" name=""/>
        <dsp:cNvSpPr/>
      </dsp:nvSpPr>
      <dsp:spPr>
        <a:xfrm>
          <a:off x="4199688" y="616712"/>
          <a:ext cx="1405155" cy="528142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5344" tIns="205482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Expertise in developing and sustaining with CWW’s, </a:t>
          </a:r>
          <a:r>
            <a:rPr lang="en-US" sz="1200" kern="1200" dirty="0" err="1"/>
            <a:t>cbo’s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Navigation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PAATHS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Help Steps  community resource database</a:t>
          </a:r>
          <a:endParaRPr lang="en-US" sz="1200" kern="1200" dirty="0"/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Mayor’s Health Line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PWTF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Education &amp;training of youth workers Youth Development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Community Action Net</a:t>
          </a:r>
          <a:r>
            <a:rPr lang="en-US" sz="1100" kern="1200"/>
            <a:t>work 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solidFill>
              <a:schemeClr val="tx1"/>
            </a:solidFill>
          </a:endParaRPr>
        </a:p>
      </dsp:txBody>
      <dsp:txXfrm>
        <a:off x="4199688" y="616712"/>
        <a:ext cx="1405155" cy="5281422"/>
      </dsp:txXfrm>
    </dsp:sp>
    <dsp:sp modelId="{E2D5D367-4F4F-42F5-B372-2F889B163394}">
      <dsp:nvSpPr>
        <dsp:cNvPr id="0" name=""/>
        <dsp:cNvSpPr/>
      </dsp:nvSpPr>
      <dsp:spPr>
        <a:xfrm>
          <a:off x="4681331" y="726897"/>
          <a:ext cx="465976" cy="46597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257F2-DA69-4B03-B847-7776AD7F98F4}">
      <dsp:nvSpPr>
        <dsp:cNvPr id="0" name=""/>
        <dsp:cNvSpPr/>
      </dsp:nvSpPr>
      <dsp:spPr>
        <a:xfrm rot="16200000">
          <a:off x="3259381" y="3174517"/>
          <a:ext cx="5127345" cy="217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5482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accent4"/>
              </a:solidFill>
            </a:rPr>
            <a:t>Training and Capacity Building </a:t>
          </a:r>
        </a:p>
      </dsp:txBody>
      <dsp:txXfrm>
        <a:off x="3259381" y="3174517"/>
        <a:ext cx="5127345" cy="217701"/>
      </dsp:txXfrm>
    </dsp:sp>
    <dsp:sp modelId="{C427D43E-3EC9-4783-AAA5-FBAF72EA1F87}">
      <dsp:nvSpPr>
        <dsp:cNvPr id="0" name=""/>
        <dsp:cNvSpPr/>
      </dsp:nvSpPr>
      <dsp:spPr>
        <a:xfrm>
          <a:off x="5994732" y="616712"/>
          <a:ext cx="1387422" cy="528090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5344" tIns="205482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CHW training &amp; certification Community Health Education Center(CHEC)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 dirty="0"/>
            <a:t>Early childhood mental health </a:t>
          </a:r>
          <a:r>
            <a:rPr lang="en-US" sz="1200" kern="1200" dirty="0"/>
            <a:t>My Child/Project Launch, </a:t>
          </a:r>
          <a:r>
            <a:rPr lang="en-US" sz="1200" i="1" kern="1200" dirty="0"/>
            <a:t>Defending Childhood –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Violence Prevention Trauma response Neighborhood Trauma Teams (NTT)</a:t>
          </a:r>
        </a:p>
      </dsp:txBody>
      <dsp:txXfrm>
        <a:off x="5994732" y="616712"/>
        <a:ext cx="1387422" cy="5280909"/>
      </dsp:txXfrm>
    </dsp:sp>
    <dsp:sp modelId="{F913FD37-2775-471F-8B5A-60373FBE9094}">
      <dsp:nvSpPr>
        <dsp:cNvPr id="0" name=""/>
        <dsp:cNvSpPr/>
      </dsp:nvSpPr>
      <dsp:spPr>
        <a:xfrm>
          <a:off x="6397115" y="655766"/>
          <a:ext cx="465976" cy="465976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2874D-438C-450E-9182-EA37F8859595}">
      <dsp:nvSpPr>
        <dsp:cNvPr id="0" name=""/>
        <dsp:cNvSpPr/>
      </dsp:nvSpPr>
      <dsp:spPr>
        <a:xfrm rot="16200000">
          <a:off x="5067604" y="3176359"/>
          <a:ext cx="5127345" cy="232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5482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00B0F0"/>
              </a:solidFill>
            </a:rPr>
            <a:t>Direct Services</a:t>
          </a:r>
        </a:p>
      </dsp:txBody>
      <dsp:txXfrm>
        <a:off x="5067604" y="3176359"/>
        <a:ext cx="5127345" cy="232988"/>
      </dsp:txXfrm>
    </dsp:sp>
    <dsp:sp modelId="{B41E0181-B3BE-42AC-86BB-4539494C2357}">
      <dsp:nvSpPr>
        <dsp:cNvPr id="0" name=""/>
        <dsp:cNvSpPr/>
      </dsp:nvSpPr>
      <dsp:spPr>
        <a:xfrm>
          <a:off x="7747771" y="616712"/>
          <a:ext cx="1160527" cy="535228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5344" tIns="205482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School-Based Health Centers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EMS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Recovery Services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TB Clinic </a:t>
          </a:r>
          <a:endParaRPr lang="en-US" sz="1200" kern="1200" dirty="0"/>
        </a:p>
      </dsp:txBody>
      <dsp:txXfrm>
        <a:off x="7747771" y="616712"/>
        <a:ext cx="1160527" cy="5352282"/>
      </dsp:txXfrm>
    </dsp:sp>
    <dsp:sp modelId="{DA686B2E-DFDF-4DBB-A621-D6D9CAC74E26}">
      <dsp:nvSpPr>
        <dsp:cNvPr id="0" name=""/>
        <dsp:cNvSpPr/>
      </dsp:nvSpPr>
      <dsp:spPr>
        <a:xfrm>
          <a:off x="8038232" y="655766"/>
          <a:ext cx="465976" cy="465976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034FE5-3A74-4175-9E25-48BB9B052B10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7788" y="1162050"/>
            <a:ext cx="4314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56E373-8FC5-4AF5-8111-35E31CDB2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2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0604" rtl="0" eaLnBrk="1" latinLnBrk="0" hangingPunct="1">
      <a:defRPr sz="342" kern="1200">
        <a:solidFill>
          <a:schemeClr val="tx1"/>
        </a:solidFill>
        <a:latin typeface="+mn-lt"/>
        <a:ea typeface="+mn-ea"/>
        <a:cs typeface="+mn-cs"/>
      </a:defRPr>
    </a:lvl1pPr>
    <a:lvl2pPr marL="130302" algn="l" defTabSz="260604" rtl="0" eaLnBrk="1" latinLnBrk="0" hangingPunct="1">
      <a:defRPr sz="342" kern="1200">
        <a:solidFill>
          <a:schemeClr val="tx1"/>
        </a:solidFill>
        <a:latin typeface="+mn-lt"/>
        <a:ea typeface="+mn-ea"/>
        <a:cs typeface="+mn-cs"/>
      </a:defRPr>
    </a:lvl2pPr>
    <a:lvl3pPr marL="260604" algn="l" defTabSz="260604" rtl="0" eaLnBrk="1" latinLnBrk="0" hangingPunct="1">
      <a:defRPr sz="342" kern="1200">
        <a:solidFill>
          <a:schemeClr val="tx1"/>
        </a:solidFill>
        <a:latin typeface="+mn-lt"/>
        <a:ea typeface="+mn-ea"/>
        <a:cs typeface="+mn-cs"/>
      </a:defRPr>
    </a:lvl3pPr>
    <a:lvl4pPr marL="390906" algn="l" defTabSz="260604" rtl="0" eaLnBrk="1" latinLnBrk="0" hangingPunct="1">
      <a:defRPr sz="342" kern="1200">
        <a:solidFill>
          <a:schemeClr val="tx1"/>
        </a:solidFill>
        <a:latin typeface="+mn-lt"/>
        <a:ea typeface="+mn-ea"/>
        <a:cs typeface="+mn-cs"/>
      </a:defRPr>
    </a:lvl4pPr>
    <a:lvl5pPr marL="521208" algn="l" defTabSz="260604" rtl="0" eaLnBrk="1" latinLnBrk="0" hangingPunct="1">
      <a:defRPr sz="342" kern="1200">
        <a:solidFill>
          <a:schemeClr val="tx1"/>
        </a:solidFill>
        <a:latin typeface="+mn-lt"/>
        <a:ea typeface="+mn-ea"/>
        <a:cs typeface="+mn-cs"/>
      </a:defRPr>
    </a:lvl5pPr>
    <a:lvl6pPr marL="651510" algn="l" defTabSz="260604" rtl="0" eaLnBrk="1" latinLnBrk="0" hangingPunct="1">
      <a:defRPr sz="342" kern="1200">
        <a:solidFill>
          <a:schemeClr val="tx1"/>
        </a:solidFill>
        <a:latin typeface="+mn-lt"/>
        <a:ea typeface="+mn-ea"/>
        <a:cs typeface="+mn-cs"/>
      </a:defRPr>
    </a:lvl6pPr>
    <a:lvl7pPr marL="781812" algn="l" defTabSz="260604" rtl="0" eaLnBrk="1" latinLnBrk="0" hangingPunct="1">
      <a:defRPr sz="342" kern="1200">
        <a:solidFill>
          <a:schemeClr val="tx1"/>
        </a:solidFill>
        <a:latin typeface="+mn-lt"/>
        <a:ea typeface="+mn-ea"/>
        <a:cs typeface="+mn-cs"/>
      </a:defRPr>
    </a:lvl7pPr>
    <a:lvl8pPr marL="912114" algn="l" defTabSz="260604" rtl="0" eaLnBrk="1" latinLnBrk="0" hangingPunct="1">
      <a:defRPr sz="342" kern="1200">
        <a:solidFill>
          <a:schemeClr val="tx1"/>
        </a:solidFill>
        <a:latin typeface="+mn-lt"/>
        <a:ea typeface="+mn-ea"/>
        <a:cs typeface="+mn-cs"/>
      </a:defRPr>
    </a:lvl8pPr>
    <a:lvl9pPr marL="1042416" algn="l" defTabSz="260604" rtl="0" eaLnBrk="1" latinLnBrk="0" hangingPunct="1">
      <a:defRPr sz="3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Alignment across our major plans at Commission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Community Health Assessment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CHIP</a:t>
            </a:r>
          </a:p>
          <a:p>
            <a:pPr marL="171450" indent="-171450">
              <a:buFontTx/>
              <a:buChar char="-"/>
            </a:pPr>
            <a:r>
              <a:rPr lang="en-US" dirty="0"/>
              <a:t>Strategic Plan </a:t>
            </a:r>
          </a:p>
          <a:p>
            <a:pPr marL="171450" indent="-171450">
              <a:buFontTx/>
              <a:buChar char="-"/>
            </a:pPr>
            <a:r>
              <a:rPr lang="en-US" dirty="0"/>
              <a:t>Strategic Priorities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Central to each plan and priorities’ work: </a:t>
            </a:r>
          </a:p>
          <a:p>
            <a:pPr marL="171450" indent="-171450">
              <a:buFontTx/>
              <a:buChar char="-"/>
            </a:pPr>
            <a:r>
              <a:rPr lang="en-US" dirty="0"/>
              <a:t>Workforce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Commitment to Health Equity</a:t>
            </a:r>
          </a:p>
          <a:p>
            <a:pPr marL="171450" indent="-171450">
              <a:buFontTx/>
              <a:buChar char="-"/>
            </a:pPr>
            <a:r>
              <a:rPr lang="en-US" dirty="0"/>
              <a:t>Data informed practices</a:t>
            </a:r>
          </a:p>
          <a:p>
            <a:pPr marL="171450" indent="-171450">
              <a:buFontTx/>
              <a:buChar char="-"/>
            </a:pPr>
            <a:r>
              <a:rPr lang="en-US" dirty="0"/>
              <a:t>Culture of Learning &amp; QI</a:t>
            </a:r>
          </a:p>
          <a:p>
            <a:pPr marL="171450" indent="-171450">
              <a:buFontTx/>
              <a:buChar char="-"/>
            </a:pPr>
            <a:r>
              <a:rPr lang="en-US" dirty="0"/>
              <a:t>Strategic Leadership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7DF2-DDA7-4A41-BB88-D14AB861097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77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7788" y="1162050"/>
            <a:ext cx="4314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PHAB will require annual workplan to ensure compliance with standards and new research based practices</a:t>
            </a:r>
          </a:p>
          <a:p>
            <a:r>
              <a:rPr lang="en-US" dirty="0"/>
              <a:t>Revised QI trainings to incorporate health equity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6E373-8FC5-4AF5-8111-35E31CDB2C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1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7788" y="1162050"/>
            <a:ext cx="4314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Workforce Development Plan which was approved in March 2017 but is currently being revised to include new workforce development competencies as part of the feedback from PHAB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6E373-8FC5-4AF5-8111-35E31CDB2C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7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8100" y="1143000"/>
            <a:ext cx="4241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6E373-8FC5-4AF5-8111-35E31CDB2C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09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8100" y="1143000"/>
            <a:ext cx="4241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6E373-8FC5-4AF5-8111-35E31CDB2C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85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8100" y="1143000"/>
            <a:ext cx="4241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56E373-8FC5-4AF5-8111-35E31CDB2C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490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D6EC4-2750-49DB-99B6-7E1695B1CE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66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Dashboard Legend</a:t>
            </a:r>
            <a:endParaRPr lang="en-US" dirty="0"/>
          </a:p>
          <a:p>
            <a:r>
              <a:rPr lang="en-US" dirty="0"/>
              <a:t>Green – Completed/On Schedule</a:t>
            </a:r>
          </a:p>
          <a:p>
            <a:r>
              <a:rPr lang="en-US" dirty="0"/>
              <a:t>Yellow – In Progress/Slightly behind schedule</a:t>
            </a:r>
          </a:p>
          <a:p>
            <a:r>
              <a:rPr lang="en-US" dirty="0"/>
              <a:t>Red – Not Started/Significantly behind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6E373-8FC5-4AF5-8111-35E31CDB2C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4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7788" y="1162050"/>
            <a:ext cx="4314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6E373-8FC5-4AF5-8111-35E31CDB2C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1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7788" y="1162050"/>
            <a:ext cx="4314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1B. 14 out of 25 partner organization have been identified through the CHIP process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6E373-8FC5-4AF5-8111-35E31CDB2C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65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7788" y="1162050"/>
            <a:ext cx="431482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1A, 2A and 2B draft policies created, to be finalized with new Informatics Director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6E373-8FC5-4AF5-8111-35E31CDB2C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7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197187"/>
            <a:ext cx="854964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842174"/>
            <a:ext cx="75438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D332-A47D-428E-A6F5-A1AFE8E3E195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7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39E8-0E8E-4E81-9DED-21A23300B2FF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5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389467"/>
            <a:ext cx="216884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89467"/>
            <a:ext cx="6380798" cy="61992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6BB3-5C17-4220-B663-5A154E713EDF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4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197188"/>
            <a:ext cx="8549640" cy="2546773"/>
          </a:xfrm>
        </p:spPr>
        <p:txBody>
          <a:bodyPr anchor="b"/>
          <a:lstStyle>
            <a:lvl1pPr algn="ctr">
              <a:defRPr sz="6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842174"/>
            <a:ext cx="75438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31" indent="0" algn="ctr">
              <a:buNone/>
              <a:defRPr sz="2133"/>
            </a:lvl2pPr>
            <a:lvl3pPr marL="975262" indent="0" algn="ctr">
              <a:buNone/>
              <a:defRPr sz="1920"/>
            </a:lvl3pPr>
            <a:lvl4pPr marL="1462894" indent="0" algn="ctr">
              <a:buNone/>
              <a:defRPr sz="1706"/>
            </a:lvl4pPr>
            <a:lvl5pPr marL="1950525" indent="0" algn="ctr">
              <a:buNone/>
              <a:defRPr sz="1706"/>
            </a:lvl5pPr>
            <a:lvl6pPr marL="2438156" indent="0" algn="ctr">
              <a:buNone/>
              <a:defRPr sz="1706"/>
            </a:lvl6pPr>
            <a:lvl7pPr marL="2925787" indent="0" algn="ctr">
              <a:buNone/>
              <a:defRPr sz="1706"/>
            </a:lvl7pPr>
            <a:lvl8pPr marL="3413419" indent="0" algn="ctr">
              <a:buNone/>
              <a:defRPr sz="1706"/>
            </a:lvl8pPr>
            <a:lvl9pPr marL="3901050" indent="0" algn="ctr">
              <a:buNone/>
              <a:defRPr sz="170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432D-AAA5-4F9E-9381-C244EBAA5C3F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28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6446-D89E-4DD5-AD2B-40204D841E96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0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823723"/>
            <a:ext cx="8675370" cy="3042919"/>
          </a:xfrm>
        </p:spPr>
        <p:txBody>
          <a:bodyPr anchor="b"/>
          <a:lstStyle>
            <a:lvl1pPr>
              <a:defRPr sz="6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895429"/>
            <a:ext cx="867537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3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26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2894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4pPr>
            <a:lvl5pPr marL="1950525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5pPr>
            <a:lvl6pPr marL="2438156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6pPr>
            <a:lvl7pPr marL="2925787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7pPr>
            <a:lvl8pPr marL="3413419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8pPr>
            <a:lvl9pPr marL="3901050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4610F-22F2-49B4-810C-04853AFE4BD3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60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947334"/>
            <a:ext cx="427482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947334"/>
            <a:ext cx="427482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86F18-C629-44E5-AE02-6E5C26F3FADF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90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89468"/>
            <a:ext cx="867537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793241"/>
            <a:ext cx="425517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31" indent="0">
              <a:buNone/>
              <a:defRPr sz="2133" b="1"/>
            </a:lvl2pPr>
            <a:lvl3pPr marL="975262" indent="0">
              <a:buNone/>
              <a:defRPr sz="1920" b="1"/>
            </a:lvl3pPr>
            <a:lvl4pPr marL="1462894" indent="0">
              <a:buNone/>
              <a:defRPr sz="1706" b="1"/>
            </a:lvl4pPr>
            <a:lvl5pPr marL="1950525" indent="0">
              <a:buNone/>
              <a:defRPr sz="1706" b="1"/>
            </a:lvl5pPr>
            <a:lvl6pPr marL="2438156" indent="0">
              <a:buNone/>
              <a:defRPr sz="1706" b="1"/>
            </a:lvl6pPr>
            <a:lvl7pPr marL="2925787" indent="0">
              <a:buNone/>
              <a:defRPr sz="1706" b="1"/>
            </a:lvl7pPr>
            <a:lvl8pPr marL="3413419" indent="0">
              <a:buNone/>
              <a:defRPr sz="1706" b="1"/>
            </a:lvl8pPr>
            <a:lvl9pPr marL="3901050" indent="0">
              <a:buNone/>
              <a:defRPr sz="170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672080"/>
            <a:ext cx="4255174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793241"/>
            <a:ext cx="4276130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31" indent="0">
              <a:buNone/>
              <a:defRPr sz="2133" b="1"/>
            </a:lvl2pPr>
            <a:lvl3pPr marL="975262" indent="0">
              <a:buNone/>
              <a:defRPr sz="1920" b="1"/>
            </a:lvl3pPr>
            <a:lvl4pPr marL="1462894" indent="0">
              <a:buNone/>
              <a:defRPr sz="1706" b="1"/>
            </a:lvl4pPr>
            <a:lvl5pPr marL="1950525" indent="0">
              <a:buNone/>
              <a:defRPr sz="1706" b="1"/>
            </a:lvl5pPr>
            <a:lvl6pPr marL="2438156" indent="0">
              <a:buNone/>
              <a:defRPr sz="1706" b="1"/>
            </a:lvl6pPr>
            <a:lvl7pPr marL="2925787" indent="0">
              <a:buNone/>
              <a:defRPr sz="1706" b="1"/>
            </a:lvl7pPr>
            <a:lvl8pPr marL="3413419" indent="0">
              <a:buNone/>
              <a:defRPr sz="1706" b="1"/>
            </a:lvl8pPr>
            <a:lvl9pPr marL="3901050" indent="0">
              <a:buNone/>
              <a:defRPr sz="170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672080"/>
            <a:ext cx="4276130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9892-A86F-4EB4-B5B9-5C7CDADDE875}" type="datetime1">
              <a:rPr lang="en-US" smtClean="0"/>
              <a:t>7/16/2018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40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9EDA-44F1-41D4-92A3-535F2348BA62}" type="datetime1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39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FFF7-B6B5-4A0D-BA7F-AF60634C2272}" type="datetime1">
              <a:rPr lang="en-US" smtClean="0"/>
              <a:t>7/16/2018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48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053255"/>
            <a:ext cx="5092065" cy="5198533"/>
          </a:xfrm>
        </p:spPr>
        <p:txBody>
          <a:bodyPr/>
          <a:lstStyle>
            <a:lvl1pPr>
              <a:defRPr sz="3413"/>
            </a:lvl1pPr>
            <a:lvl2pPr>
              <a:defRPr sz="2986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706"/>
            </a:lvl1pPr>
            <a:lvl2pPr marL="487631" indent="0">
              <a:buNone/>
              <a:defRPr sz="1493"/>
            </a:lvl2pPr>
            <a:lvl3pPr marL="975262" indent="0">
              <a:buNone/>
              <a:defRPr sz="1280"/>
            </a:lvl3pPr>
            <a:lvl4pPr marL="1462894" indent="0">
              <a:buNone/>
              <a:defRPr sz="1067"/>
            </a:lvl4pPr>
            <a:lvl5pPr marL="1950525" indent="0">
              <a:buNone/>
              <a:defRPr sz="1067"/>
            </a:lvl5pPr>
            <a:lvl6pPr marL="2438156" indent="0">
              <a:buNone/>
              <a:defRPr sz="1067"/>
            </a:lvl6pPr>
            <a:lvl7pPr marL="2925787" indent="0">
              <a:buNone/>
              <a:defRPr sz="1067"/>
            </a:lvl7pPr>
            <a:lvl8pPr marL="3413419" indent="0">
              <a:buNone/>
              <a:defRPr sz="1067"/>
            </a:lvl8pPr>
            <a:lvl9pPr marL="3901050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34FF-0E44-4877-887C-7F5974F919A3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7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F14C-B249-4476-BA4C-CDAE8DADC949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053255"/>
            <a:ext cx="5092065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31" indent="0">
              <a:buNone/>
              <a:defRPr sz="2986"/>
            </a:lvl2pPr>
            <a:lvl3pPr marL="975262" indent="0">
              <a:buNone/>
              <a:defRPr sz="2560"/>
            </a:lvl3pPr>
            <a:lvl4pPr marL="1462894" indent="0">
              <a:buNone/>
              <a:defRPr sz="2133"/>
            </a:lvl4pPr>
            <a:lvl5pPr marL="1950525" indent="0">
              <a:buNone/>
              <a:defRPr sz="2133"/>
            </a:lvl5pPr>
            <a:lvl6pPr marL="2438156" indent="0">
              <a:buNone/>
              <a:defRPr sz="2133"/>
            </a:lvl6pPr>
            <a:lvl7pPr marL="2925787" indent="0">
              <a:buNone/>
              <a:defRPr sz="2133"/>
            </a:lvl7pPr>
            <a:lvl8pPr marL="3413419" indent="0">
              <a:buNone/>
              <a:defRPr sz="2133"/>
            </a:lvl8pPr>
            <a:lvl9pPr marL="3901050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706"/>
            </a:lvl1pPr>
            <a:lvl2pPr marL="487631" indent="0">
              <a:buNone/>
              <a:defRPr sz="1493"/>
            </a:lvl2pPr>
            <a:lvl3pPr marL="975262" indent="0">
              <a:buNone/>
              <a:defRPr sz="1280"/>
            </a:lvl3pPr>
            <a:lvl4pPr marL="1462894" indent="0">
              <a:buNone/>
              <a:defRPr sz="1067"/>
            </a:lvl4pPr>
            <a:lvl5pPr marL="1950525" indent="0">
              <a:buNone/>
              <a:defRPr sz="1067"/>
            </a:lvl5pPr>
            <a:lvl6pPr marL="2438156" indent="0">
              <a:buNone/>
              <a:defRPr sz="1067"/>
            </a:lvl6pPr>
            <a:lvl7pPr marL="2925787" indent="0">
              <a:buNone/>
              <a:defRPr sz="1067"/>
            </a:lvl7pPr>
            <a:lvl8pPr marL="3413419" indent="0">
              <a:buNone/>
              <a:defRPr sz="1067"/>
            </a:lvl8pPr>
            <a:lvl9pPr marL="3901050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A772-FFA0-4F3D-B9F5-49FBC93F6993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19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093F3-7128-4864-B6CC-F1187EA0B47D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98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389467"/>
            <a:ext cx="216884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89467"/>
            <a:ext cx="6380798" cy="61992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E995-BF28-4129-A9F9-7FA27D9AD010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6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823722"/>
            <a:ext cx="867537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895429"/>
            <a:ext cx="867537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2F79-E42B-4FBB-89DA-CF74BE72EBCF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947333"/>
            <a:ext cx="427482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947333"/>
            <a:ext cx="427482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D75E-D7BD-447D-96C5-EF1D41125090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9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89468"/>
            <a:ext cx="867537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793241"/>
            <a:ext cx="425517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672080"/>
            <a:ext cx="4255174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793241"/>
            <a:ext cx="4276130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672080"/>
            <a:ext cx="4276130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FDF5-FB9B-45E9-8AC5-20BFC2832163}" type="datetime1">
              <a:rPr lang="en-US" smtClean="0"/>
              <a:t>7/16/2018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2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BC727-461F-42CE-8335-EDDE6405A4A4}" type="datetime1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4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6FDD-6FCD-40B9-94E6-9F125F026B23}" type="datetime1">
              <a:rPr lang="en-US" smtClean="0"/>
              <a:t>7/16/2018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3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053255"/>
            <a:ext cx="5092065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AC6-451B-4CAF-8E43-383377CE617F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053255"/>
            <a:ext cx="5092065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3094-1A97-44C4-8F35-DF9432B6BC6A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1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89468"/>
            <a:ext cx="867537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947333"/>
            <a:ext cx="867537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38E8-AA7E-4BBB-8D9F-E0CDCDE2C474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5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89468"/>
            <a:ext cx="867537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947334"/>
            <a:ext cx="867537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F801-22F3-4634-AF90-1D3E0E928FE6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169EF-B947-452D-AC08-7D13329B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9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75262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16" indent="-243816" algn="l" defTabSz="975262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6" kern="1200">
          <a:solidFill>
            <a:schemeClr val="tx1"/>
          </a:solidFill>
          <a:latin typeface="+mn-lt"/>
          <a:ea typeface="+mn-ea"/>
          <a:cs typeface="+mn-cs"/>
        </a:defRPr>
      </a:lvl1pPr>
      <a:lvl2pPr marL="731447" indent="-243816" algn="l" defTabSz="975262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indent="-243816" algn="l" defTabSz="975262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709" indent="-243816" algn="l" defTabSz="975262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341" indent="-243816" algn="l" defTabSz="975262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1972" indent="-243816" algn="l" defTabSz="975262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603" indent="-243816" algn="l" defTabSz="975262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234" indent="-243816" algn="l" defTabSz="975262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4865" indent="-243816" algn="l" defTabSz="975262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26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31" algn="l" defTabSz="97526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62" algn="l" defTabSz="97526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894" algn="l" defTabSz="97526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25" algn="l" defTabSz="97526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156" algn="l" defTabSz="97526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787" algn="l" defTabSz="97526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419" algn="l" defTabSz="97526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050" algn="l" defTabSz="975262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intranet.bphc.ad.local/committee/accreditation-an-qi/default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6979-271A-48A1-A742-C96CBF2B7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626" y="1197187"/>
            <a:ext cx="8533394" cy="254677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w Cen MT" panose="020B0602020104020603" pitchFamily="34" charset="0"/>
              </a:rPr>
              <a:t>Charting a Strategic Direction for the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7C3DF-79E4-4AE8-87F5-65A10E062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186408"/>
            <a:ext cx="7543800" cy="1149644"/>
          </a:xfrm>
        </p:spPr>
        <p:txBody>
          <a:bodyPr>
            <a:norm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Board of Health Meeting</a:t>
            </a:r>
          </a:p>
          <a:p>
            <a:r>
              <a:rPr lang="en-US" dirty="0">
                <a:latin typeface="Tw Cen MT" panose="020B0602020104020603" pitchFamily="34" charset="0"/>
              </a:rPr>
              <a:t>July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BF699-6A76-4874-9C46-112439FB78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5689600"/>
            <a:ext cx="1346200" cy="135572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A0E8D-BE2A-4D00-B64E-A2E1FAD8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5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5095F-158B-4AE0-A427-CA40C41A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358B61-B199-4311-9DEB-AA5D2EE424BD}"/>
              </a:ext>
            </a:extLst>
          </p:cNvPr>
          <p:cNvSpPr txBox="1">
            <a:spLocks/>
          </p:cNvSpPr>
          <p:nvPr/>
        </p:nvSpPr>
        <p:spPr>
          <a:xfrm>
            <a:off x="432511" y="5084876"/>
            <a:ext cx="5440206" cy="173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>
                <a:solidFill>
                  <a:srgbClr val="FFFFFF"/>
                </a:solidFill>
                <a:latin typeface="Tw Cen MT" panose="020B0602020104020603" pitchFamily="34" charset="0"/>
              </a:rPr>
              <a:t>Strategic Priority 1: Advancing Health Equity</a:t>
            </a:r>
            <a:endParaRPr lang="en-US" sz="4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02ACA4-7239-45F5-9811-957E8783E260}"/>
              </a:ext>
            </a:extLst>
          </p:cNvPr>
          <p:cNvSpPr txBox="1">
            <a:spLocks/>
          </p:cNvSpPr>
          <p:nvPr/>
        </p:nvSpPr>
        <p:spPr>
          <a:xfrm>
            <a:off x="6776588" y="1718781"/>
            <a:ext cx="2825409" cy="5175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>
                <a:solidFill>
                  <a:srgbClr val="FFFFFF"/>
                </a:solidFill>
                <a:latin typeface="Tw Cen MT" panose="020B0602020104020603" pitchFamily="34" charset="0"/>
              </a:rPr>
              <a:t>Goal 1: Expand understanding and dialogue of what creates health and what creates inequities.</a:t>
            </a:r>
          </a:p>
          <a:p>
            <a:r>
              <a:rPr lang="en-US" sz="1900">
                <a:solidFill>
                  <a:srgbClr val="FFFFFF"/>
                </a:solidFill>
                <a:latin typeface="Tw Cen MT" panose="020B0602020104020603" pitchFamily="34" charset="0"/>
              </a:rPr>
              <a:t>Goal 2: Support comprehensive place-based strategies to improve health. </a:t>
            </a:r>
          </a:p>
          <a:p>
            <a:r>
              <a:rPr lang="en-US" sz="1900">
                <a:solidFill>
                  <a:srgbClr val="FFFFFF"/>
                </a:solidFill>
                <a:latin typeface="Tw Cen MT" panose="020B0602020104020603" pitchFamily="34" charset="0"/>
              </a:rPr>
              <a:t>Goal 3: Strengthen workforce development opportunities for all staff to integrate equity into practice.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9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5387647-CDA7-4A4A-8D8A-D421B88FFA80}"/>
              </a:ext>
            </a:extLst>
          </p:cNvPr>
          <p:cNvSpPr txBox="1">
            <a:spLocks/>
          </p:cNvSpPr>
          <p:nvPr/>
        </p:nvSpPr>
        <p:spPr>
          <a:xfrm>
            <a:off x="8940799" y="6970834"/>
            <a:ext cx="803276" cy="292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B2B169EF-B947-452D-AC08-7D13329BC553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98E69-244A-4953-BA0F-BFB983763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625" y="5029200"/>
            <a:ext cx="5823103" cy="2095217"/>
          </a:xfrm>
          <a:prstGeom prst="rect">
            <a:avLst/>
          </a:prstGeom>
          <a:solidFill>
            <a:srgbClr val="1D3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781C13-B767-45B2-A9D1-A1F80F7F8E31}"/>
              </a:ext>
            </a:extLst>
          </p:cNvPr>
          <p:cNvSpPr txBox="1">
            <a:spLocks/>
          </p:cNvSpPr>
          <p:nvPr/>
        </p:nvSpPr>
        <p:spPr>
          <a:xfrm>
            <a:off x="614073" y="5436017"/>
            <a:ext cx="5440206" cy="1733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chemeClr val="bg1"/>
                </a:solidFill>
                <a:latin typeface="Tw Cen MT" panose="020B0602020104020603" pitchFamily="34" charset="0"/>
              </a:rPr>
              <a:t>Strategic Priority 3: Strengthening Public Health and Health Care Partnerships</a:t>
            </a:r>
            <a:br>
              <a:rPr lang="en-US" sz="36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en-US" sz="3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68BAC5-4599-4E8F-BB03-E44F19712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8490" y="495580"/>
            <a:ext cx="3576881" cy="662883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194E01-613B-447F-9B7D-896304DBC641}"/>
              </a:ext>
            </a:extLst>
          </p:cNvPr>
          <p:cNvSpPr txBox="1">
            <a:spLocks/>
          </p:cNvSpPr>
          <p:nvPr/>
        </p:nvSpPr>
        <p:spPr>
          <a:xfrm>
            <a:off x="6744225" y="1579756"/>
            <a:ext cx="2825409" cy="5175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Goal 1: 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Enhance surveillance and data analytics capacity to inform both BPHC and healthcare health improvement goals.</a:t>
            </a:r>
          </a:p>
          <a:p>
            <a:r>
              <a:rPr lang="en-US" sz="2000" dirty="0">
                <a:solidFill>
                  <a:schemeClr val="bg1"/>
                </a:solidFill>
              </a:rPr>
              <a:t>Goal 2: 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Optimize functioning of Boston’s public health system by providing strategic leadership around citywide policy, planning and communication strategies.</a:t>
            </a:r>
          </a:p>
          <a:p>
            <a:r>
              <a:rPr lang="en-US" sz="2000" dirty="0">
                <a:solidFill>
                  <a:schemeClr val="bg1"/>
                </a:solidFill>
              </a:rPr>
              <a:t>Goal 3: 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Align BPHC strengths and roles with those of the healthcare sector to address population health needs.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971A3EC6-9F74-4452-B73E-142AF8CAF21D}"/>
              </a:ext>
            </a:extLst>
          </p:cNvPr>
          <p:cNvSpPr txBox="1">
            <a:spLocks/>
          </p:cNvSpPr>
          <p:nvPr/>
        </p:nvSpPr>
        <p:spPr>
          <a:xfrm>
            <a:off x="9093199" y="7123234"/>
            <a:ext cx="803276" cy="292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B2B169EF-B947-452D-AC08-7D13329BC553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6" descr="Image result for Public health">
            <a:extLst>
              <a:ext uri="{FF2B5EF4-FFF2-40B4-BE49-F238E27FC236}">
                <a16:creationId xmlns:a16="http://schemas.microsoft.com/office/drawing/2014/main" id="{D0E0D723-DB23-423B-97AE-BB8D0E416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50" y="1800714"/>
            <a:ext cx="2340569" cy="203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medicine logo">
            <a:extLst>
              <a:ext uri="{FF2B5EF4-FFF2-40B4-BE49-F238E27FC236}">
                <a16:creationId xmlns:a16="http://schemas.microsoft.com/office/drawing/2014/main" id="{3430088E-8B81-4DFB-B1D1-8C86C1466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00" y="2078736"/>
            <a:ext cx="2246937" cy="147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50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D20209-40E6-47A2-A078-58D738ED7EF5}"/>
              </a:ext>
            </a:extLst>
          </p:cNvPr>
          <p:cNvSpPr txBox="1">
            <a:spLocks/>
          </p:cNvSpPr>
          <p:nvPr/>
        </p:nvSpPr>
        <p:spPr>
          <a:xfrm>
            <a:off x="670631" y="837762"/>
            <a:ext cx="7209996" cy="328090"/>
          </a:xfrm>
          <a:prstGeom prst="rect">
            <a:avLst/>
          </a:prstGeom>
        </p:spPr>
        <p:txBody>
          <a:bodyPr vert="horz" lIns="15804" tIns="7902" rIns="15804" bIns="7902" rtlCol="0" anchor="b">
            <a:noAutofit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75262"/>
            <a:r>
              <a:rPr lang="en-US" sz="2400" dirty="0">
                <a:solidFill>
                  <a:prstClr val="black"/>
                </a:solidFill>
                <a:latin typeface="Arial Black" panose="020B0A04020102020204" pitchFamily="34" charset="0"/>
              </a:rPr>
              <a:t>STRATEGIC PRIORITY #3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: </a:t>
            </a:r>
          </a:p>
          <a:p>
            <a:pPr algn="l" defTabSz="975262"/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Strengthen Public Health and Health Care Partnerships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46C9EFCD-6087-405D-A6E1-238203AB16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502850"/>
              </p:ext>
            </p:extLst>
          </p:nvPr>
        </p:nvGraphicFramePr>
        <p:xfrm>
          <a:off x="360680" y="1437978"/>
          <a:ext cx="9481820" cy="3876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013">
                  <a:extLst>
                    <a:ext uri="{9D8B030D-6E8A-4147-A177-3AD203B41FA5}">
                      <a16:colId xmlns:a16="http://schemas.microsoft.com/office/drawing/2014/main" val="1871165406"/>
                    </a:ext>
                  </a:extLst>
                </a:gridCol>
                <a:gridCol w="5882561">
                  <a:extLst>
                    <a:ext uri="{9D8B030D-6E8A-4147-A177-3AD203B41FA5}">
                      <a16:colId xmlns:a16="http://schemas.microsoft.com/office/drawing/2014/main" val="1144476461"/>
                    </a:ext>
                  </a:extLst>
                </a:gridCol>
                <a:gridCol w="976246">
                  <a:extLst>
                    <a:ext uri="{9D8B030D-6E8A-4147-A177-3AD203B41FA5}">
                      <a16:colId xmlns:a16="http://schemas.microsoft.com/office/drawing/2014/main" val="2025688290"/>
                    </a:ext>
                  </a:extLst>
                </a:gridCol>
              </a:tblGrid>
              <a:tr h="410957">
                <a:tc>
                  <a:txBody>
                    <a:bodyPr/>
                    <a:lstStyle/>
                    <a:p>
                      <a:r>
                        <a:rPr lang="en-US" sz="1600" dirty="0"/>
                        <a:t>GOAL</a:t>
                      </a:r>
                    </a:p>
                  </a:txBody>
                  <a:tcPr marL="20320" marR="20320" marT="10160" marB="1016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OBJECTIVE</a:t>
                      </a:r>
                    </a:p>
                  </a:txBody>
                  <a:tcPr marL="20320" marR="20320" marT="10160" marB="1016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 marL="20320" marR="20320" marT="10160" marB="10160" anchor="ctr"/>
                </a:tc>
                <a:extLst>
                  <a:ext uri="{0D108BD9-81ED-4DB2-BD59-A6C34878D82A}">
                    <a16:rowId xmlns:a16="http://schemas.microsoft.com/office/drawing/2014/main" val="2321769604"/>
                  </a:ext>
                </a:extLst>
              </a:tr>
              <a:tr h="502816">
                <a:tc rowSpan="2">
                  <a:txBody>
                    <a:bodyPr/>
                    <a:lstStyle/>
                    <a:p>
                      <a:r>
                        <a:rPr lang="en-US" sz="1300" dirty="0"/>
                        <a:t>1: Enhance surveillance and data analytics capacity to inform both BPHC and healthcare health improvement goals.</a:t>
                      </a:r>
                    </a:p>
                  </a:txBody>
                  <a:tcPr marL="20320" marR="20320" marT="10160" marB="10160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A. Collaborate with primary care and hospital sectors on the strategic use and expansion of electronic health surveillance.</a:t>
                      </a:r>
                    </a:p>
                  </a:txBody>
                  <a:tcPr marL="20320" marR="20320" marT="10160" marB="10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34019"/>
                  </a:ext>
                </a:extLst>
              </a:tr>
              <a:tr h="468326">
                <a:tc v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B. Identify current practices in the collection of SDOH data in public health and healthcare settings.</a:t>
                      </a:r>
                    </a:p>
                  </a:txBody>
                  <a:tcPr marL="20320" marR="20320" marT="10160" marB="1016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027401"/>
                  </a:ext>
                </a:extLst>
              </a:tr>
              <a:tr h="495241">
                <a:tc rowSpan="2">
                  <a:txBody>
                    <a:bodyPr/>
                    <a:lstStyle/>
                    <a:p>
                      <a:r>
                        <a:rPr lang="en-US" sz="1300" dirty="0"/>
                        <a:t>2: Optimize functioning of Boston’s public health system by providing strategic leadership around citywide policy, planning and communications strategies.</a:t>
                      </a:r>
                    </a:p>
                  </a:txBody>
                  <a:tcPr marL="20320" marR="20320" marT="10160" marB="1016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A. Engage in joint PH-HC planning and program development to address population health.</a:t>
                      </a:r>
                    </a:p>
                  </a:txBody>
                  <a:tcPr marL="20320" marR="20320" marT="10160" marB="1016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81953"/>
                  </a:ext>
                </a:extLst>
              </a:tr>
              <a:tr h="54107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B. Engage in joint PH-HC communication activities.</a:t>
                      </a:r>
                    </a:p>
                  </a:txBody>
                  <a:tcPr marL="20320" marR="20320" marT="10160" marB="1016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Not Started</a:t>
                      </a:r>
                    </a:p>
                  </a:txBody>
                  <a:tcPr marL="20320" marR="20320" marT="10160" marB="101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006711"/>
                  </a:ext>
                </a:extLst>
              </a:tr>
              <a:tr h="426720">
                <a:tc rowSpan="3">
                  <a:txBody>
                    <a:bodyPr/>
                    <a:lstStyle/>
                    <a:p>
                      <a:r>
                        <a:rPr lang="en-US" sz="1300" dirty="0"/>
                        <a:t>3: Align BPHC strengths and roles with those of the healthcare sector to address population health needs.</a:t>
                      </a:r>
                    </a:p>
                  </a:txBody>
                  <a:tcPr marL="20320" marR="20320" marT="10160" marB="1016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A. Understand BPHC’s role as a provider of direct care services and the per unit value of BPHC services.</a:t>
                      </a:r>
                    </a:p>
                  </a:txBody>
                  <a:tcPr marL="20320" marR="20320" marT="10160" marB="1016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82920"/>
                  </a:ext>
                </a:extLst>
              </a:tr>
              <a:tr h="455407">
                <a:tc v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60960" marR="60960" marT="30480" marB="3048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B. Increase BPHC’s staff awareness and understanding of new payment models under MassHealth and the ACA.</a:t>
                      </a:r>
                    </a:p>
                  </a:txBody>
                  <a:tcPr marL="20320" marR="20320" marT="10160" marB="1016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22540"/>
                  </a:ext>
                </a:extLst>
              </a:tr>
              <a:tr h="575728">
                <a:tc v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60960" marR="60960" marT="30480" marB="3048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C. Advocate for payment models that reimburse for case management services.</a:t>
                      </a:r>
                    </a:p>
                  </a:txBody>
                  <a:tcPr marL="20320" marR="20320" marT="10160" marB="1016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6891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5C7962-5F36-49AF-9D1A-B89B46B058AE}"/>
              </a:ext>
            </a:extLst>
          </p:cNvPr>
          <p:cNvSpPr txBox="1"/>
          <p:nvPr/>
        </p:nvSpPr>
        <p:spPr>
          <a:xfrm>
            <a:off x="360680" y="5441199"/>
            <a:ext cx="9224513" cy="1980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2385"/>
            <a:r>
              <a:rPr lang="en-US" sz="2000" b="1" u="sng" dirty="0">
                <a:solidFill>
                  <a:prstClr val="black"/>
                </a:solidFill>
                <a:latin typeface="Calibri" panose="020F0502020204030204"/>
              </a:rPr>
              <a:t>Implementation Highlights 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152385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prstClr val="black"/>
                </a:solidFill>
                <a:latin typeface="Calibri" panose="020F0502020204030204"/>
              </a:rPr>
              <a:t>Completed informatics assessment and received CSTE grant; recruiting for 1</a:t>
            </a:r>
            <a:r>
              <a:rPr lang="en-US" sz="1467" baseline="30000" dirty="0">
                <a:solidFill>
                  <a:prstClr val="black"/>
                </a:solidFill>
                <a:latin typeface="Calibri" panose="020F0502020204030204"/>
              </a:rPr>
              <a:t>st</a:t>
            </a:r>
            <a:r>
              <a:rPr lang="en-US" sz="1467" dirty="0">
                <a:solidFill>
                  <a:prstClr val="black"/>
                </a:solidFill>
                <a:latin typeface="Calibri" panose="020F0502020204030204"/>
              </a:rPr>
              <a:t> Informatics Director</a:t>
            </a:r>
          </a:p>
          <a:p>
            <a:pPr marL="285750" indent="-285750" defTabSz="152385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prstClr val="black"/>
                </a:solidFill>
                <a:latin typeface="Calibri" panose="020F0502020204030204"/>
              </a:rPr>
              <a:t>Partnering with COBTH on community health needs assessment and </a:t>
            </a:r>
            <a:r>
              <a:rPr lang="en-US" sz="1467" dirty="0" err="1">
                <a:solidFill>
                  <a:prstClr val="black"/>
                </a:solidFill>
                <a:latin typeface="Calibri" panose="020F0502020204030204"/>
              </a:rPr>
              <a:t>SDoH</a:t>
            </a:r>
            <a:r>
              <a:rPr lang="en-US" sz="1467" dirty="0">
                <a:solidFill>
                  <a:prstClr val="black"/>
                </a:solidFill>
                <a:latin typeface="Calibri" panose="020F0502020204030204"/>
              </a:rPr>
              <a:t> data</a:t>
            </a:r>
          </a:p>
          <a:p>
            <a:pPr marL="285750" indent="-285750" defTabSz="152385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prstClr val="black"/>
                </a:solidFill>
              </a:rPr>
              <a:t>Community Dialogues: 2017 – Impact of Housing on Health; 2018 planned – Youth Engagement</a:t>
            </a:r>
          </a:p>
          <a:p>
            <a:pPr marL="285750" indent="-285750" defTabSz="152385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prstClr val="black"/>
                </a:solidFill>
                <a:latin typeface="Calibri" panose="020F0502020204030204"/>
              </a:rPr>
              <a:t>Partnered with Mass211 to roll out </a:t>
            </a:r>
            <a:r>
              <a:rPr lang="en-US" sz="1467" dirty="0" err="1">
                <a:solidFill>
                  <a:prstClr val="black"/>
                </a:solidFill>
                <a:latin typeface="Calibri" panose="020F0502020204030204"/>
              </a:rPr>
              <a:t>HelpSteps</a:t>
            </a:r>
            <a:r>
              <a:rPr lang="en-US" sz="1467" dirty="0">
                <a:solidFill>
                  <a:prstClr val="black"/>
                </a:solidFill>
                <a:latin typeface="Calibri" panose="020F0502020204030204"/>
              </a:rPr>
              <a:t> statewide</a:t>
            </a:r>
          </a:p>
          <a:p>
            <a:pPr marL="285750" indent="-285750" defTabSz="152385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prstClr val="black"/>
                </a:solidFill>
                <a:latin typeface="Calibri" panose="020F0502020204030204"/>
              </a:rPr>
              <a:t>Hosted staff trainings on MassHealth and new payment reform changes </a:t>
            </a:r>
          </a:p>
          <a:p>
            <a:pPr marL="285750" indent="-285750" defTabSz="152385">
              <a:buFont typeface="Arial" panose="020B0604020202020204" pitchFamily="34" charset="0"/>
              <a:buChar char="•"/>
            </a:pP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  <a:p>
            <a:pPr marL="190481" indent="-190481" defTabSz="152385">
              <a:buFont typeface="Arial" panose="020B0604020202020204" pitchFamily="34" charset="0"/>
              <a:buChar char="•"/>
            </a:pP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B1A48-AF7A-44EB-9F1A-E076671B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11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3580C9-35BB-4B55-905B-CB0BD22F8E10}"/>
              </a:ext>
            </a:extLst>
          </p:cNvPr>
          <p:cNvGrpSpPr/>
          <p:nvPr/>
        </p:nvGrpSpPr>
        <p:grpSpPr>
          <a:xfrm>
            <a:off x="8416634" y="396918"/>
            <a:ext cx="1362366" cy="743211"/>
            <a:chOff x="22567871" y="7964535"/>
            <a:chExt cx="2318881" cy="13183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555D0C-03AC-4172-9577-31D083111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7871" y="7964535"/>
              <a:ext cx="2318881" cy="131836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DD31BD3-1FF7-4271-9B10-0A01A7437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31138">
              <a:off x="23413269" y="8114430"/>
              <a:ext cx="1234246" cy="95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707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B375-C572-445B-ACA1-CB0F5870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w Cen MT" panose="020B0602020104020603" pitchFamily="34" charset="0"/>
              </a:rPr>
              <a:t>Strategic Priority 3: How are we doing?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F6394-BC89-4304-BE68-119CE7FEC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8544" y="1971041"/>
            <a:ext cx="6807835" cy="4641427"/>
          </a:xfrm>
        </p:spPr>
        <p:txBody>
          <a:bodyPr>
            <a:normAutofit/>
          </a:bodyPr>
          <a:lstStyle/>
          <a:p>
            <a:pPr marL="0" indent="0" defTabSz="304770">
              <a:buNone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Examples:</a:t>
            </a:r>
          </a:p>
          <a:p>
            <a:pPr defTabSz="304770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Re-designed Health of Boston</a:t>
            </a:r>
          </a:p>
          <a:p>
            <a:pPr defTabSz="304770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Integrated Benefits Collaborative</a:t>
            </a:r>
          </a:p>
          <a:p>
            <a:pPr defTabSz="304770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FY19 Investment for $284K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865543-F7CF-4295-933C-36492360077D}"/>
              </a:ext>
            </a:extLst>
          </p:cNvPr>
          <p:cNvGrpSpPr/>
          <p:nvPr/>
        </p:nvGrpSpPr>
        <p:grpSpPr>
          <a:xfrm>
            <a:off x="1493509" y="2303608"/>
            <a:ext cx="1362366" cy="743211"/>
            <a:chOff x="22567871" y="7964535"/>
            <a:chExt cx="2318881" cy="13183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ADF71E-A6E5-4395-A686-C35B240E2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7871" y="7964535"/>
              <a:ext cx="2318881" cy="131836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D42A88-1303-4E2F-8A68-8E8608BF2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31138">
              <a:off x="23413269" y="8114430"/>
              <a:ext cx="1234246" cy="956509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B6999-785D-494F-8F99-518C34F6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26F09-37D3-40DF-B564-D408DAAA3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07" y="3789916"/>
            <a:ext cx="2392940" cy="2744844"/>
          </a:xfrm>
          <a:prstGeom prst="rect">
            <a:avLst/>
          </a:prstGeom>
        </p:spPr>
      </p:pic>
      <p:pic>
        <p:nvPicPr>
          <p:cNvPr id="1028" name="Picture 4" descr="NTT Slider">
            <a:extLst>
              <a:ext uri="{FF2B5EF4-FFF2-40B4-BE49-F238E27FC236}">
                <a16:creationId xmlns:a16="http://schemas.microsoft.com/office/drawing/2014/main" id="{47207D99-6D33-412D-A8C7-3D8D39307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925" y="4588531"/>
            <a:ext cx="54292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3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20" y="97073"/>
            <a:ext cx="8675370" cy="14139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w Cen MT" panose="020B0602020104020603" pitchFamily="34" charset="0"/>
              </a:rPr>
              <a:t>BPHC services/activities and support to ACOs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04597"/>
              </p:ext>
            </p:extLst>
          </p:nvPr>
        </p:nvGraphicFramePr>
        <p:xfrm>
          <a:off x="558800" y="741681"/>
          <a:ext cx="8940800" cy="657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9711587-3EFD-47F9-A10E-EA04DF40D595}"/>
              </a:ext>
            </a:extLst>
          </p:cNvPr>
          <p:cNvSpPr/>
          <p:nvPr/>
        </p:nvSpPr>
        <p:spPr>
          <a:xfrm>
            <a:off x="980141" y="6634481"/>
            <a:ext cx="8468659" cy="203197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" dirty="0"/>
              <a:t>Addressing Health Equity, </a:t>
            </a:r>
            <a:r>
              <a:rPr lang="en-US" sz="1920" dirty="0" err="1"/>
              <a:t>SDoH</a:t>
            </a:r>
            <a:r>
              <a:rPr lang="en-US" sz="1920" dirty="0"/>
              <a:t>, and PSE change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8069CAF-51F9-4536-95CF-B95A3A8D13E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0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65290" y="341376"/>
            <a:ext cx="9527819" cy="6632448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F50BB-BC95-4762-ACF1-51B4E4F8C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1028135"/>
            <a:ext cx="2882848" cy="5258929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  <a:latin typeface="Tw Cen MT" panose="020B0602020104020603" pitchFamily="34" charset="0"/>
              </a:rPr>
              <a:t>Where do we go from here?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9794" y="2194560"/>
            <a:ext cx="0" cy="292608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E2012-DCFE-446D-AF3C-76C3CA3E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225" y="1028135"/>
            <a:ext cx="5261660" cy="5258929"/>
          </a:xfrm>
        </p:spPr>
        <p:txBody>
          <a:bodyPr anchor="ctr">
            <a:normAutofit/>
          </a:bodyPr>
          <a:lstStyle/>
          <a:p>
            <a:r>
              <a:rPr lang="en-US" sz="2300" dirty="0"/>
              <a:t>Develop a new strategic plan that reflects Mayor’s vision. </a:t>
            </a:r>
          </a:p>
          <a:p>
            <a:r>
              <a:rPr lang="en-US" sz="2300" dirty="0"/>
              <a:t>Align with process for updating CHIP and HOB.</a:t>
            </a:r>
          </a:p>
          <a:p>
            <a:r>
              <a:rPr lang="en-US" sz="2300" dirty="0"/>
              <a:t>Create stream-lined process that engages: staff, Board, Mayor’s Office, HHS, and community partners.</a:t>
            </a:r>
          </a:p>
          <a:p>
            <a:r>
              <a:rPr lang="en-US" sz="2300" dirty="0"/>
              <a:t>Develop clear strategies, goals, and objectives.</a:t>
            </a:r>
          </a:p>
          <a:p>
            <a:r>
              <a:rPr lang="en-US" sz="2300" dirty="0"/>
              <a:t>Develop implementation plan that clearly identifies owners for executing activities.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157BD-0713-4FBE-A625-FC3EC156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1500" y="6435710"/>
            <a:ext cx="645384" cy="3894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B169EF-B947-452D-AC08-7D13329BC553}" type="slidenum">
              <a:rPr lang="en-US" sz="10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0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7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65290" y="341376"/>
            <a:ext cx="9527819" cy="6632448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FDC62-D8BA-4EF7-BAB7-9D4B3121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1028135"/>
            <a:ext cx="2882848" cy="5258929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  <a:latin typeface="Tw Cen MT" panose="020B0602020104020603" pitchFamily="34" charset="0"/>
              </a:rPr>
              <a:t>Discussion questions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9794" y="2194560"/>
            <a:ext cx="0" cy="292608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031EB-230F-4208-91F0-92503CD15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225" y="1028135"/>
            <a:ext cx="5261660" cy="5258929"/>
          </a:xfrm>
        </p:spPr>
        <p:txBody>
          <a:bodyPr anchor="ctr">
            <a:normAutofit/>
          </a:bodyPr>
          <a:lstStyle/>
          <a:p>
            <a:r>
              <a:rPr lang="en-US" sz="2100" dirty="0"/>
              <a:t>How can we position BPHC to continue to be a leading health department?  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Are there emerging public health trends that we should address? </a:t>
            </a:r>
          </a:p>
          <a:p>
            <a:pPr lvl="1"/>
            <a:r>
              <a:rPr lang="en-US" sz="2100" dirty="0"/>
              <a:t>Diseases of despair: suicide, chronic substance use, and overdoses.</a:t>
            </a:r>
          </a:p>
          <a:p>
            <a:pPr lvl="1"/>
            <a:r>
              <a:rPr lang="en-US" sz="2100" dirty="0"/>
              <a:t>Opioids: stigma and syndromic surveillance</a:t>
            </a:r>
          </a:p>
          <a:p>
            <a:pPr lvl="1"/>
            <a:r>
              <a:rPr lang="en-US" sz="2100" dirty="0"/>
              <a:t>Disease elimination: AIDS, HCV, and HPV</a:t>
            </a:r>
          </a:p>
          <a:p>
            <a:pPr lvl="1"/>
            <a:r>
              <a:rPr lang="en-US" sz="2100" dirty="0"/>
              <a:t>Global health security: pandemic flu, AMR, outbreaks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How does the Board want to be engaged?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ABE0B-3C1F-450F-9180-983F3F6A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1500" y="6435710"/>
            <a:ext cx="645384" cy="3894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B169EF-B947-452D-AC08-7D13329BC553}" type="slidenum">
              <a:rPr lang="en-US" sz="10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0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4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76D5-346B-4ACC-9902-1E4DA5C0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162" y="3078880"/>
            <a:ext cx="8675370" cy="1413934"/>
          </a:xfrm>
        </p:spPr>
        <p:txBody>
          <a:bodyPr/>
          <a:lstStyle/>
          <a:p>
            <a:pPr algn="ctr"/>
            <a:r>
              <a:rPr lang="en-US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2F1EB-101D-4D62-9BE4-08918078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0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B72B19-2E1C-47AB-A803-3036E1B6F634}"/>
              </a:ext>
            </a:extLst>
          </p:cNvPr>
          <p:cNvSpPr/>
          <p:nvPr/>
        </p:nvSpPr>
        <p:spPr>
          <a:xfrm>
            <a:off x="0" y="0"/>
            <a:ext cx="10058400" cy="939609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2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40D52206-225E-4043-A1A6-E067843BB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338" y="299030"/>
            <a:ext cx="7775408" cy="39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20955" tIns="10478" rIns="20955" bIns="10478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183"/>
              </a:spcAft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 2015 – 2018 DASHBOARD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B7E3B1-BBF0-49B1-9726-5D43EDA382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3" y="95574"/>
            <a:ext cx="745716" cy="774294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44B03469-3EAE-4301-97D3-193A3F0D6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151" y="7128744"/>
            <a:ext cx="2511465" cy="7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20955" tIns="10478" rIns="20955" bIns="10478" anchor="t" anchorCtr="0">
            <a:spAutoFit/>
          </a:bodyPr>
          <a:lstStyle/>
          <a:p>
            <a:pPr algn="ctr"/>
            <a:r>
              <a:rPr lang="en-US" sz="344" i="1" dirty="0">
                <a:solidFill>
                  <a:srgbClr val="767171"/>
                </a:solidFill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more information, please visit AQI’s </a:t>
            </a:r>
            <a:r>
              <a:rPr lang="en-US" sz="344" i="1" u="sng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Intranet page</a:t>
            </a:r>
            <a:endParaRPr lang="en-US" sz="344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3B4534-EA7E-4313-B5EA-D651211EFF68}"/>
              </a:ext>
            </a:extLst>
          </p:cNvPr>
          <p:cNvSpPr/>
          <p:nvPr/>
        </p:nvSpPr>
        <p:spPr>
          <a:xfrm>
            <a:off x="126572" y="1116604"/>
            <a:ext cx="3162111" cy="415011"/>
          </a:xfrm>
          <a:prstGeom prst="rect">
            <a:avLst/>
          </a:prstGeom>
          <a:solidFill>
            <a:srgbClr val="CEAA7A"/>
          </a:solidFill>
          <a:ln>
            <a:solidFill>
              <a:srgbClr val="CEA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2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E9646-6DF5-42B2-ACAF-5DE3B41FF72A}"/>
              </a:ext>
            </a:extLst>
          </p:cNvPr>
          <p:cNvSpPr/>
          <p:nvPr/>
        </p:nvSpPr>
        <p:spPr>
          <a:xfrm>
            <a:off x="6536072" y="1058263"/>
            <a:ext cx="3385803" cy="414699"/>
          </a:xfrm>
          <a:prstGeom prst="rect">
            <a:avLst/>
          </a:prstGeom>
          <a:solidFill>
            <a:srgbClr val="CEAA7A"/>
          </a:solidFill>
          <a:ln>
            <a:solidFill>
              <a:srgbClr val="CEA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2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7BC307-9F3A-4114-BEA9-75052B205167}"/>
              </a:ext>
            </a:extLst>
          </p:cNvPr>
          <p:cNvSpPr/>
          <p:nvPr/>
        </p:nvSpPr>
        <p:spPr>
          <a:xfrm>
            <a:off x="167998" y="5184277"/>
            <a:ext cx="3158912" cy="402487"/>
          </a:xfrm>
          <a:prstGeom prst="rect">
            <a:avLst/>
          </a:prstGeom>
          <a:solidFill>
            <a:srgbClr val="CEAA7A"/>
          </a:solidFill>
          <a:ln>
            <a:solidFill>
              <a:srgbClr val="CEA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2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59FC65-9064-472E-AA9E-236675833AAB}"/>
              </a:ext>
            </a:extLst>
          </p:cNvPr>
          <p:cNvSpPr/>
          <p:nvPr/>
        </p:nvSpPr>
        <p:spPr>
          <a:xfrm>
            <a:off x="6561164" y="5231577"/>
            <a:ext cx="3381746" cy="391036"/>
          </a:xfrm>
          <a:prstGeom prst="rect">
            <a:avLst/>
          </a:prstGeom>
          <a:solidFill>
            <a:srgbClr val="CEAA7A"/>
          </a:solidFill>
          <a:ln>
            <a:solidFill>
              <a:srgbClr val="CEA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2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0060986-91DB-438B-8535-7F3E1E3D4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49" y="1088028"/>
            <a:ext cx="2454552" cy="361611"/>
          </a:xfrm>
        </p:spPr>
        <p:txBody>
          <a:bodyPr>
            <a:noAutofit/>
          </a:bodyPr>
          <a:lstStyle/>
          <a:p>
            <a:pPr algn="l"/>
            <a:r>
              <a:rPr lang="en-US" sz="1192" dirty="0">
                <a:latin typeface="Arial Black" panose="020B0A04020102020204" pitchFamily="34" charset="0"/>
              </a:rPr>
              <a:t>PRIORITY FOCUS AREA #1</a:t>
            </a:r>
            <a:r>
              <a:rPr lang="en-US" sz="1192" dirty="0">
                <a:latin typeface="Tw Cen MT" panose="020B0602020104020603" pitchFamily="34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F75983-B6E4-4231-810B-09968C1B8919}"/>
              </a:ext>
            </a:extLst>
          </p:cNvPr>
          <p:cNvSpPr txBox="1"/>
          <p:nvPr/>
        </p:nvSpPr>
        <p:spPr>
          <a:xfrm>
            <a:off x="9105900" y="71276"/>
            <a:ext cx="764674" cy="783741"/>
          </a:xfrm>
          <a:prstGeom prst="rect">
            <a:avLst/>
          </a:prstGeom>
          <a:solidFill>
            <a:srgbClr val="E4D0B6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88" dirty="0">
              <a:latin typeface="Arial Black" panose="020B0A04020102020204" pitchFamily="34" charset="0"/>
            </a:endParaRPr>
          </a:p>
          <a:p>
            <a:pPr algn="ctr"/>
            <a:r>
              <a:rPr lang="en-US" sz="2017" dirty="0">
                <a:latin typeface="Arial Black" panose="020B0A04020102020204" pitchFamily="34" charset="0"/>
              </a:rPr>
              <a:t>Q2</a:t>
            </a:r>
            <a:endParaRPr lang="en-US" sz="458" dirty="0">
              <a:latin typeface="Tw Cen MT" panose="020B0602020104020603" pitchFamily="34" charset="0"/>
            </a:endParaRPr>
          </a:p>
          <a:p>
            <a:pPr algn="ctr"/>
            <a:r>
              <a:rPr lang="en-US" sz="1100" dirty="0">
                <a:latin typeface="Tw Cen MT" panose="020B0602020104020603" pitchFamily="34" charset="0"/>
              </a:rPr>
              <a:t>2018</a:t>
            </a:r>
          </a:p>
          <a:p>
            <a:pPr algn="ctr"/>
            <a:endParaRPr lang="en-US" sz="688" dirty="0">
              <a:latin typeface="Tw Cen MT" panose="020B0602020104020603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5AF3A27-B146-4C1A-BC46-27E3AA68A3E5}"/>
              </a:ext>
            </a:extLst>
          </p:cNvPr>
          <p:cNvSpPr/>
          <p:nvPr/>
        </p:nvSpPr>
        <p:spPr>
          <a:xfrm>
            <a:off x="126572" y="1116603"/>
            <a:ext cx="3162111" cy="191542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2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25636E7-74AE-4606-B457-EB7F76265256}"/>
              </a:ext>
            </a:extLst>
          </p:cNvPr>
          <p:cNvSpPr/>
          <p:nvPr/>
        </p:nvSpPr>
        <p:spPr>
          <a:xfrm>
            <a:off x="164673" y="5178643"/>
            <a:ext cx="3162111" cy="194881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2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FEC979E-891C-44C0-97A1-550CA64078B5}"/>
              </a:ext>
            </a:extLst>
          </p:cNvPr>
          <p:cNvSpPr/>
          <p:nvPr/>
        </p:nvSpPr>
        <p:spPr>
          <a:xfrm>
            <a:off x="6536072" y="1053104"/>
            <a:ext cx="3385803" cy="192370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2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F60C524-B38B-4164-9E87-8C3D662477F2}"/>
              </a:ext>
            </a:extLst>
          </p:cNvPr>
          <p:cNvSpPr/>
          <p:nvPr/>
        </p:nvSpPr>
        <p:spPr>
          <a:xfrm>
            <a:off x="6550811" y="5225942"/>
            <a:ext cx="3396465" cy="194881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2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D7A72B5-0732-471E-98DB-C9E1A2B39B52}"/>
              </a:ext>
            </a:extLst>
          </p:cNvPr>
          <p:cNvSpPr/>
          <p:nvPr/>
        </p:nvSpPr>
        <p:spPr>
          <a:xfrm>
            <a:off x="3341801" y="3049690"/>
            <a:ext cx="3199573" cy="447964"/>
          </a:xfrm>
          <a:prstGeom prst="rect">
            <a:avLst/>
          </a:prstGeom>
          <a:solidFill>
            <a:srgbClr val="CEAA7A"/>
          </a:solidFill>
          <a:ln>
            <a:solidFill>
              <a:srgbClr val="CEAA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2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E99EDDA-6E2C-4A0E-8951-4F630B2CF494}"/>
              </a:ext>
            </a:extLst>
          </p:cNvPr>
          <p:cNvSpPr/>
          <p:nvPr/>
        </p:nvSpPr>
        <p:spPr>
          <a:xfrm>
            <a:off x="3344341" y="3049610"/>
            <a:ext cx="3199573" cy="207801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2"/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62547BF0-4707-4853-98F2-521DF4069F15}"/>
              </a:ext>
            </a:extLst>
          </p:cNvPr>
          <p:cNvSpPr txBox="1">
            <a:spLocks/>
          </p:cNvSpPr>
          <p:nvPr/>
        </p:nvSpPr>
        <p:spPr>
          <a:xfrm>
            <a:off x="2515359" y="1116603"/>
            <a:ext cx="625752" cy="361611"/>
          </a:xfrm>
          <a:prstGeom prst="rect">
            <a:avLst/>
          </a:prstGeom>
        </p:spPr>
        <p:txBody>
          <a:bodyPr vert="horz" lIns="20955" tIns="10478" rIns="20955" bIns="10478" rtlCol="0" anchor="b">
            <a:normAutofit fontScale="97500"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8" dirty="0">
                <a:latin typeface="Tw Cen MT" panose="020B0602020104020603" pitchFamily="34" charset="0"/>
              </a:rPr>
              <a:t>Strategic Leadership</a:t>
            </a: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7138DE75-9773-47DB-88F4-EFAF8749CF4E}"/>
              </a:ext>
            </a:extLst>
          </p:cNvPr>
          <p:cNvSpPr txBox="1">
            <a:spLocks/>
          </p:cNvSpPr>
          <p:nvPr/>
        </p:nvSpPr>
        <p:spPr>
          <a:xfrm>
            <a:off x="6644999" y="1029688"/>
            <a:ext cx="2454552" cy="361611"/>
          </a:xfrm>
          <a:prstGeom prst="rect">
            <a:avLst/>
          </a:prstGeom>
        </p:spPr>
        <p:txBody>
          <a:bodyPr vert="horz" lIns="20955" tIns="10478" rIns="20955" bIns="10478" rtlCol="0" anchor="b">
            <a:noAutofit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92" dirty="0">
                <a:latin typeface="Arial Black" panose="020B0A04020102020204" pitchFamily="34" charset="0"/>
              </a:rPr>
              <a:t>PRIORITY FOCUS AREA #2</a:t>
            </a:r>
            <a:r>
              <a:rPr lang="en-US" sz="1192" dirty="0">
                <a:latin typeface="Tw Cen MT" panose="020B0602020104020603" pitchFamily="34" charset="0"/>
              </a:rPr>
              <a:t>:</a:t>
            </a:r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8113EB5B-9648-4C50-AB60-617A0592632B}"/>
              </a:ext>
            </a:extLst>
          </p:cNvPr>
          <p:cNvSpPr txBox="1">
            <a:spLocks/>
          </p:cNvSpPr>
          <p:nvPr/>
        </p:nvSpPr>
        <p:spPr>
          <a:xfrm>
            <a:off x="8973309" y="1019395"/>
            <a:ext cx="808765" cy="361611"/>
          </a:xfrm>
          <a:prstGeom prst="rect">
            <a:avLst/>
          </a:prstGeom>
        </p:spPr>
        <p:txBody>
          <a:bodyPr vert="horz" lIns="20955" tIns="10478" rIns="20955" bIns="10478" rtlCol="0" anchor="b">
            <a:normAutofit fontScale="97500"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8" dirty="0">
                <a:latin typeface="Tw Cen MT" panose="020B0602020104020603" pitchFamily="34" charset="0"/>
              </a:rPr>
              <a:t>Health Equity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A41EFFCC-42BE-4D3D-9642-7CEB0371411A}"/>
              </a:ext>
            </a:extLst>
          </p:cNvPr>
          <p:cNvSpPr txBox="1">
            <a:spLocks/>
          </p:cNvSpPr>
          <p:nvPr/>
        </p:nvSpPr>
        <p:spPr>
          <a:xfrm>
            <a:off x="3389304" y="3031638"/>
            <a:ext cx="2454552" cy="361611"/>
          </a:xfrm>
          <a:prstGeom prst="rect">
            <a:avLst/>
          </a:prstGeom>
        </p:spPr>
        <p:txBody>
          <a:bodyPr vert="horz" lIns="20955" tIns="10478" rIns="20955" bIns="10478" rtlCol="0" anchor="b">
            <a:noAutofit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92" dirty="0">
                <a:latin typeface="Arial Black" panose="020B0A04020102020204" pitchFamily="34" charset="0"/>
              </a:rPr>
              <a:t>PRIORITY FOCUS AREA #5</a:t>
            </a:r>
            <a:r>
              <a:rPr lang="en-US" sz="1192" dirty="0">
                <a:latin typeface="Tw Cen MT" panose="020B0602020104020603" pitchFamily="34" charset="0"/>
              </a:rPr>
              <a:t>:</a:t>
            </a: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4443B792-ECDA-4E2D-A818-969610FF680C}"/>
              </a:ext>
            </a:extLst>
          </p:cNvPr>
          <p:cNvSpPr txBox="1">
            <a:spLocks/>
          </p:cNvSpPr>
          <p:nvPr/>
        </p:nvSpPr>
        <p:spPr>
          <a:xfrm>
            <a:off x="5717614" y="3060213"/>
            <a:ext cx="818984" cy="361611"/>
          </a:xfrm>
          <a:prstGeom prst="rect">
            <a:avLst/>
          </a:prstGeom>
        </p:spPr>
        <p:txBody>
          <a:bodyPr vert="horz" lIns="20955" tIns="10478" rIns="20955" bIns="10478" rtlCol="0" anchor="b">
            <a:normAutofit fontScale="97500"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8" dirty="0">
                <a:latin typeface="Tw Cen MT" panose="020B0602020104020603" pitchFamily="34" charset="0"/>
              </a:rPr>
              <a:t>Workforce Development</a:t>
            </a: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B5A6C62E-B2FE-4622-B696-4CB65215107F}"/>
              </a:ext>
            </a:extLst>
          </p:cNvPr>
          <p:cNvSpPr txBox="1">
            <a:spLocks/>
          </p:cNvSpPr>
          <p:nvPr/>
        </p:nvSpPr>
        <p:spPr>
          <a:xfrm>
            <a:off x="221822" y="5143749"/>
            <a:ext cx="2454552" cy="361611"/>
          </a:xfrm>
          <a:prstGeom prst="rect">
            <a:avLst/>
          </a:prstGeom>
        </p:spPr>
        <p:txBody>
          <a:bodyPr vert="horz" lIns="20955" tIns="10478" rIns="20955" bIns="10478" rtlCol="0" anchor="b">
            <a:noAutofit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92" dirty="0">
                <a:latin typeface="Arial Black" panose="020B0A04020102020204" pitchFamily="34" charset="0"/>
              </a:rPr>
              <a:t>PRIORITY FOCUS AREA #3</a:t>
            </a:r>
            <a:r>
              <a:rPr lang="en-US" sz="1192" dirty="0">
                <a:latin typeface="Tw Cen MT" panose="020B0602020104020603" pitchFamily="34" charset="0"/>
              </a:rPr>
              <a:t>:</a:t>
            </a: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6B582848-8C69-47F2-8BE5-CE11A2DCD165}"/>
              </a:ext>
            </a:extLst>
          </p:cNvPr>
          <p:cNvSpPr txBox="1">
            <a:spLocks/>
          </p:cNvSpPr>
          <p:nvPr/>
        </p:nvSpPr>
        <p:spPr>
          <a:xfrm>
            <a:off x="2550133" y="5138526"/>
            <a:ext cx="776651" cy="417924"/>
          </a:xfrm>
          <a:prstGeom prst="rect">
            <a:avLst/>
          </a:prstGeom>
        </p:spPr>
        <p:txBody>
          <a:bodyPr vert="horz" lIns="20955" tIns="10478" rIns="20955" bIns="10478" rtlCol="0" anchor="b">
            <a:normAutofit fontScale="97500"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8" dirty="0">
                <a:latin typeface="Tw Cen MT" panose="020B0602020104020603" pitchFamily="34" charset="0"/>
              </a:rPr>
              <a:t>Informatics &amp; Surveillance</a:t>
            </a: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91F94D93-64B6-4326-8D29-34C08E21BD2C}"/>
              </a:ext>
            </a:extLst>
          </p:cNvPr>
          <p:cNvSpPr txBox="1">
            <a:spLocks/>
          </p:cNvSpPr>
          <p:nvPr/>
        </p:nvSpPr>
        <p:spPr>
          <a:xfrm>
            <a:off x="6652936" y="5197323"/>
            <a:ext cx="2454552" cy="361611"/>
          </a:xfrm>
          <a:prstGeom prst="rect">
            <a:avLst/>
          </a:prstGeom>
        </p:spPr>
        <p:txBody>
          <a:bodyPr vert="horz" lIns="20955" tIns="10478" rIns="20955" bIns="10478" rtlCol="0" anchor="b">
            <a:noAutofit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92" dirty="0">
                <a:latin typeface="Arial Black" panose="020B0A04020102020204" pitchFamily="34" charset="0"/>
              </a:rPr>
              <a:t>PRIORITY FOCUS AREA #4</a:t>
            </a:r>
            <a:r>
              <a:rPr lang="en-US" sz="1192" dirty="0">
                <a:latin typeface="Tw Cen MT" panose="020B0602020104020603" pitchFamily="34" charset="0"/>
              </a:rPr>
              <a:t>:</a:t>
            </a: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F8380431-FA6F-406A-9D9E-2EB8228A3ECC}"/>
              </a:ext>
            </a:extLst>
          </p:cNvPr>
          <p:cNvSpPr txBox="1">
            <a:spLocks/>
          </p:cNvSpPr>
          <p:nvPr/>
        </p:nvSpPr>
        <p:spPr>
          <a:xfrm>
            <a:off x="8949101" y="5260823"/>
            <a:ext cx="1007699" cy="361611"/>
          </a:xfrm>
          <a:prstGeom prst="rect">
            <a:avLst/>
          </a:prstGeom>
        </p:spPr>
        <p:txBody>
          <a:bodyPr vert="horz" lIns="20955" tIns="10478" rIns="20955" bIns="10478" rtlCol="0" anchor="b">
            <a:normAutofit fontScale="90000" lnSpcReduction="10000"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8" dirty="0">
                <a:latin typeface="Tw Cen MT" panose="020B0602020104020603" pitchFamily="34" charset="0"/>
              </a:rPr>
              <a:t>High-Performing Public Health Programs</a:t>
            </a:r>
          </a:p>
        </p:txBody>
      </p:sp>
      <p:sp>
        <p:nvSpPr>
          <p:cNvPr id="108" name="Subtitle 2">
            <a:extLst>
              <a:ext uri="{FF2B5EF4-FFF2-40B4-BE49-F238E27FC236}">
                <a16:creationId xmlns:a16="http://schemas.microsoft.com/office/drawing/2014/main" id="{59935238-33A3-4110-9EDF-6449163AF0B2}"/>
              </a:ext>
            </a:extLst>
          </p:cNvPr>
          <p:cNvSpPr txBox="1">
            <a:spLocks/>
          </p:cNvSpPr>
          <p:nvPr/>
        </p:nvSpPr>
        <p:spPr>
          <a:xfrm>
            <a:off x="167534" y="1585882"/>
            <a:ext cx="3049487" cy="244475"/>
          </a:xfrm>
          <a:prstGeom prst="rect">
            <a:avLst/>
          </a:prstGeom>
        </p:spPr>
        <p:txBody>
          <a:bodyPr vert="horz" lIns="20955" tIns="10478" rIns="20955" bIns="10478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AIM:</a:t>
            </a:r>
          </a:p>
          <a:p>
            <a:pPr algn="l"/>
            <a:r>
              <a:rPr lang="en-US" sz="57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   Develop and promote strategic leadership at all levels of the organization to advance public health.</a:t>
            </a:r>
          </a:p>
        </p:txBody>
      </p:sp>
      <p:sp>
        <p:nvSpPr>
          <p:cNvPr id="109" name="Subtitle 2">
            <a:extLst>
              <a:ext uri="{FF2B5EF4-FFF2-40B4-BE49-F238E27FC236}">
                <a16:creationId xmlns:a16="http://schemas.microsoft.com/office/drawing/2014/main" id="{15FF5BA2-8227-4A59-90BD-8EA589DE4B65}"/>
              </a:ext>
            </a:extLst>
          </p:cNvPr>
          <p:cNvSpPr txBox="1">
            <a:spLocks/>
          </p:cNvSpPr>
          <p:nvPr/>
        </p:nvSpPr>
        <p:spPr>
          <a:xfrm>
            <a:off x="193257" y="2072968"/>
            <a:ext cx="511515" cy="156272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GOAL 1:</a:t>
            </a:r>
          </a:p>
        </p:txBody>
      </p:sp>
      <p:sp>
        <p:nvSpPr>
          <p:cNvPr id="110" name="Subtitle 2">
            <a:extLst>
              <a:ext uri="{FF2B5EF4-FFF2-40B4-BE49-F238E27FC236}">
                <a16:creationId xmlns:a16="http://schemas.microsoft.com/office/drawing/2014/main" id="{D8623721-CE55-4373-895F-E29304D49994}"/>
              </a:ext>
            </a:extLst>
          </p:cNvPr>
          <p:cNvSpPr txBox="1">
            <a:spLocks/>
          </p:cNvSpPr>
          <p:nvPr/>
        </p:nvSpPr>
        <p:spPr>
          <a:xfrm>
            <a:off x="194420" y="2524997"/>
            <a:ext cx="511515" cy="122299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GOAL 2:</a:t>
            </a:r>
          </a:p>
        </p:txBody>
      </p:sp>
      <p:sp>
        <p:nvSpPr>
          <p:cNvPr id="111" name="Subtitle 2">
            <a:extLst>
              <a:ext uri="{FF2B5EF4-FFF2-40B4-BE49-F238E27FC236}">
                <a16:creationId xmlns:a16="http://schemas.microsoft.com/office/drawing/2014/main" id="{8F7693FE-0CD0-4324-B247-6956172337CE}"/>
              </a:ext>
            </a:extLst>
          </p:cNvPr>
          <p:cNvSpPr txBox="1">
            <a:spLocks/>
          </p:cNvSpPr>
          <p:nvPr/>
        </p:nvSpPr>
        <p:spPr>
          <a:xfrm>
            <a:off x="684212" y="1943097"/>
            <a:ext cx="1122429" cy="406609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57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Public health leadership results in improved health of City of Boston residents through equity-based policies and interventions.</a:t>
            </a:r>
          </a:p>
        </p:txBody>
      </p:sp>
      <p:sp>
        <p:nvSpPr>
          <p:cNvPr id="112" name="Subtitle 2">
            <a:extLst>
              <a:ext uri="{FF2B5EF4-FFF2-40B4-BE49-F238E27FC236}">
                <a16:creationId xmlns:a16="http://schemas.microsoft.com/office/drawing/2014/main" id="{61E2F991-0B3C-4EB8-A5C6-DFF9EE8713D3}"/>
              </a:ext>
            </a:extLst>
          </p:cNvPr>
          <p:cNvSpPr txBox="1">
            <a:spLocks/>
          </p:cNvSpPr>
          <p:nvPr/>
        </p:nvSpPr>
        <p:spPr>
          <a:xfrm>
            <a:off x="693024" y="2418301"/>
            <a:ext cx="1055422" cy="522245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57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Boston’s leaders and residents value and understand core public health functions and the city’s role in ensuring and providing the ten essential public health services.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C1002C0-752E-4BAF-936B-5756A89703E1}"/>
              </a:ext>
            </a:extLst>
          </p:cNvPr>
          <p:cNvGrpSpPr/>
          <p:nvPr/>
        </p:nvGrpSpPr>
        <p:grpSpPr>
          <a:xfrm>
            <a:off x="2095940" y="1907947"/>
            <a:ext cx="807018" cy="473992"/>
            <a:chOff x="7262696" y="2569658"/>
            <a:chExt cx="4322715" cy="2371083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B50ABC6B-2D79-4998-8E32-7E087688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696" y="2569658"/>
              <a:ext cx="4274734" cy="2178471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F8F3A67E-7012-47ED-80C8-D30F04227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5844">
              <a:off x="9330446" y="3498522"/>
              <a:ext cx="2254965" cy="1442219"/>
            </a:xfrm>
            <a:prstGeom prst="rect">
              <a:avLst/>
            </a:prstGeom>
          </p:spPr>
        </p:pic>
      </p:grpSp>
      <p:sp>
        <p:nvSpPr>
          <p:cNvPr id="117" name="Subtitle 2">
            <a:extLst>
              <a:ext uri="{FF2B5EF4-FFF2-40B4-BE49-F238E27FC236}">
                <a16:creationId xmlns:a16="http://schemas.microsoft.com/office/drawing/2014/main" id="{2112330C-0DED-4BA2-A5A5-6817ACB527DF}"/>
              </a:ext>
            </a:extLst>
          </p:cNvPr>
          <p:cNvSpPr txBox="1">
            <a:spLocks/>
          </p:cNvSpPr>
          <p:nvPr/>
        </p:nvSpPr>
        <p:spPr>
          <a:xfrm>
            <a:off x="2095261" y="2499552"/>
            <a:ext cx="1148382" cy="573463"/>
          </a:xfrm>
          <a:prstGeom prst="rect">
            <a:avLst/>
          </a:prstGeom>
        </p:spPr>
        <p:txBody>
          <a:bodyPr vert="horz" lIns="20955" tIns="10478" rIns="20955" bIns="10478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Examples:</a:t>
            </a:r>
          </a:p>
          <a:p>
            <a:pPr marL="26922" indent="-26922" algn="l">
              <a:buFont typeface="Arial" pitchFamily="34" charset="0"/>
              <a:buChar char="•"/>
            </a:pPr>
            <a:r>
              <a:rPr lang="en-US" sz="642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Completed revisions to communications plan</a:t>
            </a:r>
          </a:p>
        </p:txBody>
      </p:sp>
      <p:sp>
        <p:nvSpPr>
          <p:cNvPr id="122" name="Subtitle 2">
            <a:extLst>
              <a:ext uri="{FF2B5EF4-FFF2-40B4-BE49-F238E27FC236}">
                <a16:creationId xmlns:a16="http://schemas.microsoft.com/office/drawing/2014/main" id="{2D36B288-6C9C-4DEF-9EDC-59B087AF852B}"/>
              </a:ext>
            </a:extLst>
          </p:cNvPr>
          <p:cNvSpPr txBox="1">
            <a:spLocks/>
          </p:cNvSpPr>
          <p:nvPr/>
        </p:nvSpPr>
        <p:spPr>
          <a:xfrm>
            <a:off x="6644998" y="1517204"/>
            <a:ext cx="2144374" cy="446626"/>
          </a:xfrm>
          <a:prstGeom prst="rect">
            <a:avLst/>
          </a:prstGeom>
        </p:spPr>
        <p:txBody>
          <a:bodyPr vert="horz" lIns="20955" tIns="10478" rIns="20955" bIns="10478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AIM:</a:t>
            </a:r>
          </a:p>
          <a:p>
            <a:pPr algn="l"/>
            <a:r>
              <a:rPr lang="en-US" sz="57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   Build citywide capacity to effectively address racial and ethnic </a:t>
            </a:r>
          </a:p>
          <a:p>
            <a:pPr algn="l"/>
            <a:r>
              <a:rPr lang="en-US" sz="57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   health inequities.</a:t>
            </a:r>
          </a:p>
        </p:txBody>
      </p:sp>
      <p:sp>
        <p:nvSpPr>
          <p:cNvPr id="123" name="Subtitle 2">
            <a:extLst>
              <a:ext uri="{FF2B5EF4-FFF2-40B4-BE49-F238E27FC236}">
                <a16:creationId xmlns:a16="http://schemas.microsoft.com/office/drawing/2014/main" id="{CABD45F2-740F-474E-85DA-73C3D81AD353}"/>
              </a:ext>
            </a:extLst>
          </p:cNvPr>
          <p:cNvSpPr txBox="1">
            <a:spLocks/>
          </p:cNvSpPr>
          <p:nvPr/>
        </p:nvSpPr>
        <p:spPr>
          <a:xfrm>
            <a:off x="6644999" y="2020524"/>
            <a:ext cx="659595" cy="163752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GOAL 1:</a:t>
            </a:r>
          </a:p>
        </p:txBody>
      </p:sp>
      <p:sp>
        <p:nvSpPr>
          <p:cNvPr id="124" name="Subtitle 2">
            <a:extLst>
              <a:ext uri="{FF2B5EF4-FFF2-40B4-BE49-F238E27FC236}">
                <a16:creationId xmlns:a16="http://schemas.microsoft.com/office/drawing/2014/main" id="{D0E4B20A-60FB-4421-9785-B5F5095061EF}"/>
              </a:ext>
            </a:extLst>
          </p:cNvPr>
          <p:cNvSpPr txBox="1">
            <a:spLocks/>
          </p:cNvSpPr>
          <p:nvPr/>
        </p:nvSpPr>
        <p:spPr>
          <a:xfrm>
            <a:off x="6644999" y="2503064"/>
            <a:ext cx="659595" cy="128152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GOAL 2:</a:t>
            </a:r>
          </a:p>
        </p:txBody>
      </p:sp>
      <p:sp>
        <p:nvSpPr>
          <p:cNvPr id="125" name="Subtitle 2">
            <a:extLst>
              <a:ext uri="{FF2B5EF4-FFF2-40B4-BE49-F238E27FC236}">
                <a16:creationId xmlns:a16="http://schemas.microsoft.com/office/drawing/2014/main" id="{489A36D9-7856-4C2F-80D6-0041E051825D}"/>
              </a:ext>
            </a:extLst>
          </p:cNvPr>
          <p:cNvSpPr txBox="1">
            <a:spLocks/>
          </p:cNvSpPr>
          <p:nvPr/>
        </p:nvSpPr>
        <p:spPr>
          <a:xfrm>
            <a:off x="7108437" y="2007303"/>
            <a:ext cx="1408221" cy="363432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57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Strong community and government partnerships support city-wide health equity efforts.</a:t>
            </a:r>
          </a:p>
        </p:txBody>
      </p:sp>
      <p:sp>
        <p:nvSpPr>
          <p:cNvPr id="126" name="Subtitle 2">
            <a:extLst>
              <a:ext uri="{FF2B5EF4-FFF2-40B4-BE49-F238E27FC236}">
                <a16:creationId xmlns:a16="http://schemas.microsoft.com/office/drawing/2014/main" id="{DFB51409-1A02-458E-A56D-456C22A39550}"/>
              </a:ext>
            </a:extLst>
          </p:cNvPr>
          <p:cNvSpPr txBox="1">
            <a:spLocks/>
          </p:cNvSpPr>
          <p:nvPr/>
        </p:nvSpPr>
        <p:spPr>
          <a:xfrm>
            <a:off x="7120494" y="2438570"/>
            <a:ext cx="1324153" cy="496198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57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BPHC’s programs, practices, and organizational policies are aligned with racial justice and health equity principles.</a:t>
            </a:r>
          </a:p>
        </p:txBody>
      </p:sp>
      <p:sp>
        <p:nvSpPr>
          <p:cNvPr id="127" name="Subtitle 2">
            <a:extLst>
              <a:ext uri="{FF2B5EF4-FFF2-40B4-BE49-F238E27FC236}">
                <a16:creationId xmlns:a16="http://schemas.microsoft.com/office/drawing/2014/main" id="{72230426-37B5-46F7-A975-B1596F6D5CDC}"/>
              </a:ext>
            </a:extLst>
          </p:cNvPr>
          <p:cNvSpPr txBox="1">
            <a:spLocks/>
          </p:cNvSpPr>
          <p:nvPr/>
        </p:nvSpPr>
        <p:spPr>
          <a:xfrm>
            <a:off x="8658604" y="2369386"/>
            <a:ext cx="1300009" cy="539353"/>
          </a:xfrm>
          <a:prstGeom prst="rect">
            <a:avLst/>
          </a:prstGeom>
        </p:spPr>
        <p:txBody>
          <a:bodyPr vert="horz" lIns="20955" tIns="10478" rIns="20955" bIns="10478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Examples:</a:t>
            </a:r>
          </a:p>
          <a:p>
            <a:pPr marL="26922" indent="-26922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642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Established Community Engagement partner database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552045B-1FA9-405F-9D42-E915589E23DB}"/>
              </a:ext>
            </a:extLst>
          </p:cNvPr>
          <p:cNvGrpSpPr/>
          <p:nvPr/>
        </p:nvGrpSpPr>
        <p:grpSpPr>
          <a:xfrm>
            <a:off x="8658604" y="1757751"/>
            <a:ext cx="961829" cy="493487"/>
            <a:chOff x="7262696" y="2569659"/>
            <a:chExt cx="4274734" cy="2178471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F497E1EA-6940-4F66-8F38-5F3B5A8A5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696" y="2569659"/>
              <a:ext cx="4274734" cy="2178471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9261284D-D3DB-4C39-A9BC-02A321E2C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6777">
              <a:off x="8688139" y="2779159"/>
              <a:ext cx="2254966" cy="1442220"/>
            </a:xfrm>
            <a:prstGeom prst="rect">
              <a:avLst/>
            </a:prstGeom>
          </p:spPr>
        </p:pic>
      </p:grpSp>
      <p:sp>
        <p:nvSpPr>
          <p:cNvPr id="136" name="Subtitle 2">
            <a:extLst>
              <a:ext uri="{FF2B5EF4-FFF2-40B4-BE49-F238E27FC236}">
                <a16:creationId xmlns:a16="http://schemas.microsoft.com/office/drawing/2014/main" id="{91F80E69-EEFE-4350-800A-35A9D0977595}"/>
              </a:ext>
            </a:extLst>
          </p:cNvPr>
          <p:cNvSpPr txBox="1">
            <a:spLocks/>
          </p:cNvSpPr>
          <p:nvPr/>
        </p:nvSpPr>
        <p:spPr>
          <a:xfrm>
            <a:off x="221822" y="5603041"/>
            <a:ext cx="3030919" cy="483106"/>
          </a:xfrm>
          <a:prstGeom prst="rect">
            <a:avLst/>
          </a:prstGeom>
        </p:spPr>
        <p:txBody>
          <a:bodyPr vert="horz" lIns="20955" tIns="10478" rIns="20955" bIns="10478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AIM:</a:t>
            </a:r>
          </a:p>
          <a:p>
            <a:pPr algn="l">
              <a:spcBef>
                <a:spcPts val="0"/>
              </a:spcBef>
            </a:pPr>
            <a:r>
              <a:rPr lang="en-US" sz="57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   Support the use of data in priority setting and decision making at every level of the public health </a:t>
            </a:r>
          </a:p>
          <a:p>
            <a:pPr algn="l">
              <a:spcBef>
                <a:spcPts val="0"/>
              </a:spcBef>
            </a:pPr>
            <a:r>
              <a:rPr lang="en-US" sz="57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   system in Boston by assuring that policy makers, health leaders and the general public have access </a:t>
            </a:r>
          </a:p>
          <a:p>
            <a:pPr algn="l">
              <a:spcBef>
                <a:spcPts val="0"/>
              </a:spcBef>
            </a:pPr>
            <a:r>
              <a:rPr lang="en-US" sz="57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   to information on issues that affect population health.</a:t>
            </a:r>
          </a:p>
        </p:txBody>
      </p:sp>
      <p:sp>
        <p:nvSpPr>
          <p:cNvPr id="137" name="Subtitle 2">
            <a:extLst>
              <a:ext uri="{FF2B5EF4-FFF2-40B4-BE49-F238E27FC236}">
                <a16:creationId xmlns:a16="http://schemas.microsoft.com/office/drawing/2014/main" id="{5CB5AF98-2823-446C-BD02-07EB4A502C25}"/>
              </a:ext>
            </a:extLst>
          </p:cNvPr>
          <p:cNvSpPr txBox="1">
            <a:spLocks/>
          </p:cNvSpPr>
          <p:nvPr/>
        </p:nvSpPr>
        <p:spPr>
          <a:xfrm>
            <a:off x="227529" y="6132378"/>
            <a:ext cx="494784" cy="156272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GOAL 1:</a:t>
            </a:r>
          </a:p>
        </p:txBody>
      </p:sp>
      <p:sp>
        <p:nvSpPr>
          <p:cNvPr id="138" name="Subtitle 2">
            <a:extLst>
              <a:ext uri="{FF2B5EF4-FFF2-40B4-BE49-F238E27FC236}">
                <a16:creationId xmlns:a16="http://schemas.microsoft.com/office/drawing/2014/main" id="{5269F89B-B3A4-45D1-9907-57CC45097497}"/>
              </a:ext>
            </a:extLst>
          </p:cNvPr>
          <p:cNvSpPr txBox="1">
            <a:spLocks/>
          </p:cNvSpPr>
          <p:nvPr/>
        </p:nvSpPr>
        <p:spPr>
          <a:xfrm>
            <a:off x="229419" y="6447893"/>
            <a:ext cx="494784" cy="122299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GOAL 2:</a:t>
            </a:r>
          </a:p>
        </p:txBody>
      </p:sp>
      <p:sp>
        <p:nvSpPr>
          <p:cNvPr id="139" name="Subtitle 2">
            <a:extLst>
              <a:ext uri="{FF2B5EF4-FFF2-40B4-BE49-F238E27FC236}">
                <a16:creationId xmlns:a16="http://schemas.microsoft.com/office/drawing/2014/main" id="{9C7A26A9-0508-4D9A-9695-858F94F8E119}"/>
              </a:ext>
            </a:extLst>
          </p:cNvPr>
          <p:cNvSpPr txBox="1">
            <a:spLocks/>
          </p:cNvSpPr>
          <p:nvPr/>
        </p:nvSpPr>
        <p:spPr>
          <a:xfrm>
            <a:off x="678122" y="6041764"/>
            <a:ext cx="1437858" cy="254842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573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Boston residents and policy makers can access information they need to support programs and policies affecting the health of Boston residents.</a:t>
            </a:r>
          </a:p>
        </p:txBody>
      </p:sp>
      <p:sp>
        <p:nvSpPr>
          <p:cNvPr id="140" name="Subtitle 2">
            <a:extLst>
              <a:ext uri="{FF2B5EF4-FFF2-40B4-BE49-F238E27FC236}">
                <a16:creationId xmlns:a16="http://schemas.microsoft.com/office/drawing/2014/main" id="{2C291123-BA29-49A7-8D29-95A7F8EDCE5B}"/>
              </a:ext>
            </a:extLst>
          </p:cNvPr>
          <p:cNvSpPr txBox="1">
            <a:spLocks/>
          </p:cNvSpPr>
          <p:nvPr/>
        </p:nvSpPr>
        <p:spPr>
          <a:xfrm>
            <a:off x="678122" y="6389455"/>
            <a:ext cx="1450095" cy="310331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573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BPHC programs and policies are shaped by data reflecting needs of residents and are rigorously evaluated to assure quality and efficacy.</a:t>
            </a:r>
          </a:p>
        </p:txBody>
      </p:sp>
      <p:sp>
        <p:nvSpPr>
          <p:cNvPr id="141" name="Subtitle 2">
            <a:extLst>
              <a:ext uri="{FF2B5EF4-FFF2-40B4-BE49-F238E27FC236}">
                <a16:creationId xmlns:a16="http://schemas.microsoft.com/office/drawing/2014/main" id="{30358839-8242-4213-AFEE-BBE9A3A11C19}"/>
              </a:ext>
            </a:extLst>
          </p:cNvPr>
          <p:cNvSpPr txBox="1">
            <a:spLocks/>
          </p:cNvSpPr>
          <p:nvPr/>
        </p:nvSpPr>
        <p:spPr>
          <a:xfrm>
            <a:off x="229419" y="6859029"/>
            <a:ext cx="494784" cy="122299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GOAL 3:</a:t>
            </a:r>
          </a:p>
        </p:txBody>
      </p:sp>
      <p:sp>
        <p:nvSpPr>
          <p:cNvPr id="142" name="Subtitle 2">
            <a:extLst>
              <a:ext uri="{FF2B5EF4-FFF2-40B4-BE49-F238E27FC236}">
                <a16:creationId xmlns:a16="http://schemas.microsoft.com/office/drawing/2014/main" id="{E34577C3-F585-477D-81C4-85B003B4C458}"/>
              </a:ext>
            </a:extLst>
          </p:cNvPr>
          <p:cNvSpPr txBox="1">
            <a:spLocks/>
          </p:cNvSpPr>
          <p:nvPr/>
        </p:nvSpPr>
        <p:spPr>
          <a:xfrm>
            <a:off x="672810" y="6813618"/>
            <a:ext cx="1448482" cy="310331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573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BPHC optimally uses technology to report on health status, risks and resources, informing residents and policy makers on health concerns.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732FB51-AD1E-419F-A0F2-998AF84F3615}"/>
              </a:ext>
            </a:extLst>
          </p:cNvPr>
          <p:cNvGrpSpPr/>
          <p:nvPr/>
        </p:nvGrpSpPr>
        <p:grpSpPr>
          <a:xfrm>
            <a:off x="2211709" y="5996237"/>
            <a:ext cx="819935" cy="417366"/>
            <a:chOff x="7262696" y="2569659"/>
            <a:chExt cx="4274734" cy="2178471"/>
          </a:xfrm>
        </p:grpSpPr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BD986295-8ED4-41CA-ACE0-00B5A0E33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696" y="2569659"/>
              <a:ext cx="4274734" cy="2178471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9287F71B-A254-488C-B654-99787DD55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6966">
              <a:off x="8556500" y="2740485"/>
              <a:ext cx="2257452" cy="1447168"/>
            </a:xfrm>
            <a:prstGeom prst="rect">
              <a:avLst/>
            </a:prstGeom>
          </p:spPr>
        </p:pic>
      </p:grpSp>
      <p:sp>
        <p:nvSpPr>
          <p:cNvPr id="147" name="Subtitle 2">
            <a:extLst>
              <a:ext uri="{FF2B5EF4-FFF2-40B4-BE49-F238E27FC236}">
                <a16:creationId xmlns:a16="http://schemas.microsoft.com/office/drawing/2014/main" id="{F2212545-CE71-404E-9309-674F27F2DFB7}"/>
              </a:ext>
            </a:extLst>
          </p:cNvPr>
          <p:cNvSpPr txBox="1">
            <a:spLocks/>
          </p:cNvSpPr>
          <p:nvPr/>
        </p:nvSpPr>
        <p:spPr>
          <a:xfrm>
            <a:off x="2211709" y="6508543"/>
            <a:ext cx="1083744" cy="806657"/>
          </a:xfrm>
          <a:prstGeom prst="rect">
            <a:avLst/>
          </a:prstGeom>
        </p:spPr>
        <p:txBody>
          <a:bodyPr vert="horz" lIns="20955" tIns="10478" rIns="20955" bIns="10478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Examples:</a:t>
            </a:r>
          </a:p>
          <a:p>
            <a:pPr marL="26922" indent="-26922" algn="l">
              <a:buFont typeface="Arial" pitchFamily="34" charset="0"/>
              <a:buChar char="•"/>
            </a:pPr>
            <a:r>
              <a:rPr lang="en-US" sz="642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Ongoing CTSE training</a:t>
            </a:r>
          </a:p>
          <a:p>
            <a:pPr marL="26922" indent="-26922" algn="l">
              <a:buFont typeface="Arial" pitchFamily="34" charset="0"/>
              <a:buChar char="•"/>
            </a:pPr>
            <a:r>
              <a:rPr lang="en-US" sz="642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Updated data collection and management protocols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1C027CA9-3AA7-459C-A894-412FA0BA2D6B}"/>
              </a:ext>
            </a:extLst>
          </p:cNvPr>
          <p:cNvSpPr txBox="1">
            <a:spLocks/>
          </p:cNvSpPr>
          <p:nvPr/>
        </p:nvSpPr>
        <p:spPr>
          <a:xfrm>
            <a:off x="6585579" y="5673713"/>
            <a:ext cx="3204937" cy="374263"/>
          </a:xfrm>
          <a:prstGeom prst="rect">
            <a:avLst/>
          </a:prstGeom>
        </p:spPr>
        <p:txBody>
          <a:bodyPr vert="horz" lIns="20955" tIns="10478" rIns="20955" bIns="10478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AIM:</a:t>
            </a:r>
          </a:p>
          <a:p>
            <a:pPr algn="l">
              <a:spcBef>
                <a:spcPts val="0"/>
              </a:spcBef>
            </a:pPr>
            <a:r>
              <a:rPr lang="en-US" sz="619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  </a:t>
            </a:r>
            <a:r>
              <a:rPr lang="en-US" sz="573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Ensure effective programs that make measurable progress towards the vision of a thriving Boston where all </a:t>
            </a:r>
          </a:p>
          <a:p>
            <a:pPr algn="l">
              <a:spcBef>
                <a:spcPts val="0"/>
              </a:spcBef>
            </a:pPr>
            <a:r>
              <a:rPr lang="en-US" sz="573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   residents have equitable access to resources and opportunities to achieve optimal health and well-being.</a:t>
            </a:r>
          </a:p>
        </p:txBody>
      </p:sp>
      <p:sp>
        <p:nvSpPr>
          <p:cNvPr id="153" name="Subtitle 2">
            <a:extLst>
              <a:ext uri="{FF2B5EF4-FFF2-40B4-BE49-F238E27FC236}">
                <a16:creationId xmlns:a16="http://schemas.microsoft.com/office/drawing/2014/main" id="{DEC7C64E-BB7F-4396-800A-B407E0C07314}"/>
              </a:ext>
            </a:extLst>
          </p:cNvPr>
          <p:cNvSpPr txBox="1">
            <a:spLocks/>
          </p:cNvSpPr>
          <p:nvPr/>
        </p:nvSpPr>
        <p:spPr>
          <a:xfrm>
            <a:off x="6591554" y="6095003"/>
            <a:ext cx="534939" cy="158006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GOAL 1:</a:t>
            </a:r>
          </a:p>
        </p:txBody>
      </p:sp>
      <p:sp>
        <p:nvSpPr>
          <p:cNvPr id="154" name="Subtitle 2">
            <a:extLst>
              <a:ext uri="{FF2B5EF4-FFF2-40B4-BE49-F238E27FC236}">
                <a16:creationId xmlns:a16="http://schemas.microsoft.com/office/drawing/2014/main" id="{32FA5553-B502-4674-B637-7ABB49E5B505}"/>
              </a:ext>
            </a:extLst>
          </p:cNvPr>
          <p:cNvSpPr txBox="1">
            <a:spLocks/>
          </p:cNvSpPr>
          <p:nvPr/>
        </p:nvSpPr>
        <p:spPr>
          <a:xfrm>
            <a:off x="7061598" y="6076595"/>
            <a:ext cx="1454839" cy="591942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573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Increase BPHC capacity to achieve health and health equity performance stan­dards:</a:t>
            </a:r>
          </a:p>
          <a:p>
            <a:pPr algn="l">
              <a:spcBef>
                <a:spcPts val="0"/>
              </a:spcBef>
            </a:pPr>
            <a:endParaRPr lang="en-US" sz="573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  <a:p>
            <a:pPr marL="65486" indent="-65486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73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Develop and implement BPHC Performance Management System </a:t>
            </a:r>
          </a:p>
          <a:p>
            <a:pPr marL="65486" indent="-65486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573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  <a:p>
            <a:pPr marL="65486" indent="-65486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73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Receive PHAB accreditation to promote a culture of organizational learning and continuous improvement.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7403449-951B-4EBD-8C52-B92C9CEBEF36}"/>
              </a:ext>
            </a:extLst>
          </p:cNvPr>
          <p:cNvGrpSpPr/>
          <p:nvPr/>
        </p:nvGrpSpPr>
        <p:grpSpPr>
          <a:xfrm>
            <a:off x="8744171" y="5997892"/>
            <a:ext cx="859794" cy="503593"/>
            <a:chOff x="7262696" y="2569659"/>
            <a:chExt cx="4391770" cy="2445741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F53893D2-FEF9-4491-AD2B-AB1ECFE78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696" y="2569659"/>
              <a:ext cx="4274734" cy="2178471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43E7863A-84C4-4867-A082-75C284F83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967">
              <a:off x="9399502" y="3573180"/>
              <a:ext cx="2254964" cy="1442220"/>
            </a:xfrm>
            <a:prstGeom prst="rect">
              <a:avLst/>
            </a:prstGeom>
          </p:spPr>
        </p:pic>
      </p:grpSp>
      <p:sp>
        <p:nvSpPr>
          <p:cNvPr id="159" name="Subtitle 2">
            <a:extLst>
              <a:ext uri="{FF2B5EF4-FFF2-40B4-BE49-F238E27FC236}">
                <a16:creationId xmlns:a16="http://schemas.microsoft.com/office/drawing/2014/main" id="{DC5381CC-C249-4676-9B3F-FA5E2347A291}"/>
              </a:ext>
            </a:extLst>
          </p:cNvPr>
          <p:cNvSpPr txBox="1">
            <a:spLocks/>
          </p:cNvSpPr>
          <p:nvPr/>
        </p:nvSpPr>
        <p:spPr>
          <a:xfrm>
            <a:off x="8744172" y="6544262"/>
            <a:ext cx="1183290" cy="617928"/>
          </a:xfrm>
          <a:prstGeom prst="rect">
            <a:avLst/>
          </a:prstGeom>
        </p:spPr>
        <p:txBody>
          <a:bodyPr vert="horz" lIns="20955" tIns="10478" rIns="20955" bIns="10478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Examples:</a:t>
            </a:r>
          </a:p>
          <a:p>
            <a:pPr marL="26922" indent="-26922" algn="l">
              <a:buFont typeface="Arial" pitchFamily="34" charset="0"/>
              <a:buChar char="•"/>
            </a:pPr>
            <a:r>
              <a:rPr lang="en-US" sz="642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Received accreditation November 2017</a:t>
            </a:r>
          </a:p>
          <a:p>
            <a:pPr marL="26922" indent="-26922" algn="l">
              <a:buFont typeface="Arial" pitchFamily="34" charset="0"/>
              <a:buChar char="•"/>
            </a:pPr>
            <a:r>
              <a:rPr lang="en-US" sz="642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Demonstrated improvement in culture of quality</a:t>
            </a:r>
          </a:p>
        </p:txBody>
      </p:sp>
      <p:sp>
        <p:nvSpPr>
          <p:cNvPr id="164" name="Subtitle 2">
            <a:extLst>
              <a:ext uri="{FF2B5EF4-FFF2-40B4-BE49-F238E27FC236}">
                <a16:creationId xmlns:a16="http://schemas.microsoft.com/office/drawing/2014/main" id="{14DC16F9-D069-4C58-BBF8-147EEE8BDEFF}"/>
              </a:ext>
            </a:extLst>
          </p:cNvPr>
          <p:cNvSpPr txBox="1">
            <a:spLocks/>
          </p:cNvSpPr>
          <p:nvPr/>
        </p:nvSpPr>
        <p:spPr>
          <a:xfrm>
            <a:off x="3394517" y="3612781"/>
            <a:ext cx="3132181" cy="375672"/>
          </a:xfrm>
          <a:prstGeom prst="rect">
            <a:avLst/>
          </a:prstGeom>
        </p:spPr>
        <p:txBody>
          <a:bodyPr vert="horz" lIns="20955" tIns="10478" rIns="20955" bIns="10478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AIM:</a:t>
            </a:r>
          </a:p>
          <a:p>
            <a:pPr algn="l"/>
            <a:r>
              <a:rPr lang="en-US" sz="458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   </a:t>
            </a:r>
            <a:r>
              <a:rPr lang="en-US" sz="57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Assure a diverse, qualified and prepared workforce that can monitor and respond to the current and </a:t>
            </a:r>
          </a:p>
          <a:p>
            <a:pPr algn="l"/>
            <a:r>
              <a:rPr lang="en-US" sz="57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   future public health needs of Boston’s residents. </a:t>
            </a:r>
          </a:p>
        </p:txBody>
      </p:sp>
      <p:sp>
        <p:nvSpPr>
          <p:cNvPr id="165" name="Subtitle 2">
            <a:extLst>
              <a:ext uri="{FF2B5EF4-FFF2-40B4-BE49-F238E27FC236}">
                <a16:creationId xmlns:a16="http://schemas.microsoft.com/office/drawing/2014/main" id="{3E9642B8-B7D2-41B2-B046-F44534C64642}"/>
              </a:ext>
            </a:extLst>
          </p:cNvPr>
          <p:cNvSpPr txBox="1">
            <a:spLocks/>
          </p:cNvSpPr>
          <p:nvPr/>
        </p:nvSpPr>
        <p:spPr>
          <a:xfrm>
            <a:off x="5488910" y="4488531"/>
            <a:ext cx="792559" cy="494362"/>
          </a:xfrm>
          <a:prstGeom prst="rect">
            <a:avLst/>
          </a:prstGeom>
        </p:spPr>
        <p:txBody>
          <a:bodyPr vert="horz" lIns="20955" tIns="10478" rIns="20955" bIns="10478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Examples:</a:t>
            </a:r>
          </a:p>
          <a:p>
            <a:pPr marL="26922" indent="-26922" algn="l">
              <a:buFont typeface="Arial" pitchFamily="34" charset="0"/>
              <a:buChar char="•"/>
            </a:pPr>
            <a:r>
              <a:rPr lang="en-US" sz="642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Developed New Hire promotion and retention proposals</a:t>
            </a:r>
          </a:p>
        </p:txBody>
      </p:sp>
      <p:sp>
        <p:nvSpPr>
          <p:cNvPr id="166" name="Subtitle 2">
            <a:extLst>
              <a:ext uri="{FF2B5EF4-FFF2-40B4-BE49-F238E27FC236}">
                <a16:creationId xmlns:a16="http://schemas.microsoft.com/office/drawing/2014/main" id="{0671401B-B43B-4169-B21B-5620783B8F03}"/>
              </a:ext>
            </a:extLst>
          </p:cNvPr>
          <p:cNvSpPr txBox="1">
            <a:spLocks/>
          </p:cNvSpPr>
          <p:nvPr/>
        </p:nvSpPr>
        <p:spPr>
          <a:xfrm>
            <a:off x="3420950" y="4163455"/>
            <a:ext cx="501860" cy="291339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GOAL 1:</a:t>
            </a:r>
          </a:p>
        </p:txBody>
      </p:sp>
      <p:sp>
        <p:nvSpPr>
          <p:cNvPr id="167" name="Subtitle 2">
            <a:extLst>
              <a:ext uri="{FF2B5EF4-FFF2-40B4-BE49-F238E27FC236}">
                <a16:creationId xmlns:a16="http://schemas.microsoft.com/office/drawing/2014/main" id="{756C7554-8567-4EA8-A7BE-8948EEC87F3B}"/>
              </a:ext>
            </a:extLst>
          </p:cNvPr>
          <p:cNvSpPr txBox="1">
            <a:spLocks/>
          </p:cNvSpPr>
          <p:nvPr/>
        </p:nvSpPr>
        <p:spPr>
          <a:xfrm>
            <a:off x="3428336" y="4715996"/>
            <a:ext cx="501860" cy="228002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GOAL 2:</a:t>
            </a:r>
          </a:p>
        </p:txBody>
      </p:sp>
      <p:sp>
        <p:nvSpPr>
          <p:cNvPr id="168" name="Subtitle 2">
            <a:extLst>
              <a:ext uri="{FF2B5EF4-FFF2-40B4-BE49-F238E27FC236}">
                <a16:creationId xmlns:a16="http://schemas.microsoft.com/office/drawing/2014/main" id="{7FF4FCF1-862F-4EE9-8878-7FFF7DBBB522}"/>
              </a:ext>
            </a:extLst>
          </p:cNvPr>
          <p:cNvSpPr txBox="1">
            <a:spLocks/>
          </p:cNvSpPr>
          <p:nvPr/>
        </p:nvSpPr>
        <p:spPr>
          <a:xfrm>
            <a:off x="3903598" y="4089409"/>
            <a:ext cx="1164971" cy="469059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57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BPHC’s workforce is trained to effectively monitor and respond to the </a:t>
            </a:r>
          </a:p>
          <a:p>
            <a:pPr algn="l">
              <a:spcBef>
                <a:spcPts val="0"/>
              </a:spcBef>
            </a:pPr>
            <a:r>
              <a:rPr lang="en-US" sz="57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current and future public health needs of Boston’s residents.</a:t>
            </a:r>
          </a:p>
        </p:txBody>
      </p:sp>
      <p:sp>
        <p:nvSpPr>
          <p:cNvPr id="169" name="Subtitle 2">
            <a:extLst>
              <a:ext uri="{FF2B5EF4-FFF2-40B4-BE49-F238E27FC236}">
                <a16:creationId xmlns:a16="http://schemas.microsoft.com/office/drawing/2014/main" id="{B3B4D265-EBB2-4EE9-B0CC-D736C94635CB}"/>
              </a:ext>
            </a:extLst>
          </p:cNvPr>
          <p:cNvSpPr txBox="1">
            <a:spLocks/>
          </p:cNvSpPr>
          <p:nvPr/>
        </p:nvSpPr>
        <p:spPr>
          <a:xfrm>
            <a:off x="3899455" y="4624578"/>
            <a:ext cx="1247886" cy="422650"/>
          </a:xfrm>
          <a:prstGeom prst="rect">
            <a:avLst/>
          </a:prstGeom>
        </p:spPr>
        <p:txBody>
          <a:bodyPr vert="horz" lIns="20955" tIns="10478" rIns="20955" bIns="10478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573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BPHC’s procedures support recruitment, retention and advancement of a qualified and prepared workforce that is reflective of the community we serve.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902F8C3-EE20-44D1-8394-C4DE80EB96F7}"/>
              </a:ext>
            </a:extLst>
          </p:cNvPr>
          <p:cNvGrpSpPr/>
          <p:nvPr/>
        </p:nvGrpSpPr>
        <p:grpSpPr>
          <a:xfrm>
            <a:off x="5451408" y="3932553"/>
            <a:ext cx="783333" cy="462259"/>
            <a:chOff x="7262696" y="2569659"/>
            <a:chExt cx="4322715" cy="2337267"/>
          </a:xfrm>
        </p:grpSpPr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9E31A549-F21F-49C3-8EA0-8B16BCE91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696" y="2569659"/>
              <a:ext cx="4274734" cy="2178471"/>
            </a:xfrm>
            <a:prstGeom prst="rect">
              <a:avLst/>
            </a:prstGeom>
          </p:spPr>
        </p:pic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703CA50B-35E6-4C07-B5BB-176FC1ADF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94">
              <a:off x="9330446" y="3464707"/>
              <a:ext cx="2254965" cy="1442219"/>
            </a:xfrm>
            <a:prstGeom prst="rect">
              <a:avLst/>
            </a:prstGeom>
          </p:spPr>
        </p:pic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E174EED4-51BB-4904-B43C-14EF8F1F5A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184" y="6325006"/>
            <a:ext cx="745716" cy="7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22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8097797-B904-4FA4-B818-FB73FA53492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2688" y="1350105"/>
          <a:ext cx="8675298" cy="3455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612">
                  <a:extLst>
                    <a:ext uri="{9D8B030D-6E8A-4147-A177-3AD203B41FA5}">
                      <a16:colId xmlns:a16="http://schemas.microsoft.com/office/drawing/2014/main" val="1871165406"/>
                    </a:ext>
                  </a:extLst>
                </a:gridCol>
                <a:gridCol w="4714479">
                  <a:extLst>
                    <a:ext uri="{9D8B030D-6E8A-4147-A177-3AD203B41FA5}">
                      <a16:colId xmlns:a16="http://schemas.microsoft.com/office/drawing/2014/main" val="1144476461"/>
                    </a:ext>
                  </a:extLst>
                </a:gridCol>
                <a:gridCol w="893207">
                  <a:extLst>
                    <a:ext uri="{9D8B030D-6E8A-4147-A177-3AD203B41FA5}">
                      <a16:colId xmlns:a16="http://schemas.microsoft.com/office/drawing/2014/main" val="2025688290"/>
                    </a:ext>
                  </a:extLst>
                </a:gridCol>
              </a:tblGrid>
              <a:tr h="544327">
                <a:tc>
                  <a:txBody>
                    <a:bodyPr/>
                    <a:lstStyle/>
                    <a:p>
                      <a:r>
                        <a:rPr lang="en-US" sz="2000" dirty="0"/>
                        <a:t>GOAL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OBJECTIVE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STATUS</a:t>
                      </a:r>
                    </a:p>
                  </a:txBody>
                  <a:tcPr marL="20955" marR="20955" marT="10478" marB="10478" anchor="ctr"/>
                </a:tc>
                <a:extLst>
                  <a:ext uri="{0D108BD9-81ED-4DB2-BD59-A6C34878D82A}">
                    <a16:rowId xmlns:a16="http://schemas.microsoft.com/office/drawing/2014/main" val="2321769604"/>
                  </a:ext>
                </a:extLst>
              </a:tr>
              <a:tr h="989968">
                <a:tc>
                  <a:txBody>
                    <a:bodyPr/>
                    <a:lstStyle/>
                    <a:p>
                      <a:r>
                        <a:rPr lang="en-US" sz="1400" dirty="0"/>
                        <a:t>1: Public Health Leadership through equity-based policies and interventions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A. Implement at least two city-wide initiatives that increase capacity and knowledge of public health functions and programs among policymakers and stake-holders.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Completed</a:t>
                      </a:r>
                    </a:p>
                  </a:txBody>
                  <a:tcPr marL="20955" marR="20955" marT="10478" marB="10478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34019"/>
                  </a:ext>
                </a:extLst>
              </a:tr>
              <a:tr h="931605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2: Boston leaders and residents value and understand core public health functions and the city’s role in ensuring and providing the ten essential public health services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A. Develop a plan to engage the community in decision making about BPHC services, aligned with racial justice and health equity principles.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Completed</a:t>
                      </a:r>
                    </a:p>
                  </a:txBody>
                  <a:tcPr marL="20955" marR="20955" marT="10478" marB="10478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81953"/>
                  </a:ext>
                </a:extLst>
              </a:tr>
              <a:tr h="9899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B. Develop and implement a Commission-wide communication plan (inclusive of a risk communication plan) for BPHC’s key audiences; staff, stakeholders and the general public. </a:t>
                      </a:r>
                    </a:p>
                  </a:txBody>
                  <a:tcPr marL="20955" marR="20955" marT="10478" marB="10478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Completed</a:t>
                      </a:r>
                    </a:p>
                  </a:txBody>
                  <a:tcPr marL="20955" marR="20955" marT="10478" marB="10478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00671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4D20209-40E6-47A2-A078-58D738ED7EF5}"/>
              </a:ext>
            </a:extLst>
          </p:cNvPr>
          <p:cNvSpPr txBox="1">
            <a:spLocks/>
          </p:cNvSpPr>
          <p:nvPr/>
        </p:nvSpPr>
        <p:spPr>
          <a:xfrm>
            <a:off x="628088" y="636135"/>
            <a:ext cx="7334812" cy="481465"/>
          </a:xfrm>
          <a:prstGeom prst="rect">
            <a:avLst/>
          </a:prstGeom>
        </p:spPr>
        <p:txBody>
          <a:bodyPr vert="horz" lIns="16298" tIns="8149" rIns="16298" bIns="8149" rtlCol="0" anchor="b">
            <a:noAutofit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Arial Black" panose="020B0A04020102020204" pitchFamily="34" charset="0"/>
              </a:rPr>
              <a:t>Strategic Plan #1</a:t>
            </a:r>
            <a:r>
              <a:rPr lang="en-US" sz="2800" dirty="0">
                <a:latin typeface="Tw Cen MT" panose="020B0602020104020603" pitchFamily="34" charset="0"/>
              </a:rPr>
              <a:t>: Strategic Leadership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7DD3F3-7DE1-4F51-8C78-994C84105604}"/>
              </a:ext>
            </a:extLst>
          </p:cNvPr>
          <p:cNvSpPr txBox="1"/>
          <p:nvPr/>
        </p:nvSpPr>
        <p:spPr>
          <a:xfrm>
            <a:off x="602688" y="5067300"/>
            <a:ext cx="8593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Implementation Highlights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Community Engagement Plan has been highlighted as a best practice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Communication Plan approved and revised to include equity considerations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Launched </a:t>
            </a:r>
            <a:r>
              <a:rPr lang="en-US" dirty="0" err="1"/>
              <a:t>HEiAP</a:t>
            </a:r>
            <a:r>
              <a:rPr lang="en-US" dirty="0"/>
              <a:t> taskforce to engage city policy makers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Community Health Improvement Plan annual convenings has been an opportunity to engage policy makers and stakeholders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1C42E3-019D-4B74-A1C5-4CAFCCE47F42}"/>
              </a:ext>
            </a:extLst>
          </p:cNvPr>
          <p:cNvGrpSpPr/>
          <p:nvPr/>
        </p:nvGrpSpPr>
        <p:grpSpPr>
          <a:xfrm>
            <a:off x="7506140" y="114300"/>
            <a:ext cx="1941052" cy="1140053"/>
            <a:chOff x="7262696" y="2569658"/>
            <a:chExt cx="4322715" cy="23710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E9A25F-51A2-4FEC-8A56-54501F4BA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696" y="2569658"/>
              <a:ext cx="4274734" cy="21784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43C1FB-386D-4A5C-B7DE-4713E8BD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5844">
              <a:off x="9330446" y="3498522"/>
              <a:ext cx="2254965" cy="144221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AABA5AE-4C68-4CDE-8461-CCE59408852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4" y="6515506"/>
            <a:ext cx="745716" cy="7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00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8097797-B904-4FA4-B818-FB73FA53492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62110" y="1404162"/>
          <a:ext cx="8675298" cy="2948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812">
                  <a:extLst>
                    <a:ext uri="{9D8B030D-6E8A-4147-A177-3AD203B41FA5}">
                      <a16:colId xmlns:a16="http://schemas.microsoft.com/office/drawing/2014/main" val="1871165406"/>
                    </a:ext>
                  </a:extLst>
                </a:gridCol>
                <a:gridCol w="4892279">
                  <a:extLst>
                    <a:ext uri="{9D8B030D-6E8A-4147-A177-3AD203B41FA5}">
                      <a16:colId xmlns:a16="http://schemas.microsoft.com/office/drawing/2014/main" val="1144476461"/>
                    </a:ext>
                  </a:extLst>
                </a:gridCol>
                <a:gridCol w="893207">
                  <a:extLst>
                    <a:ext uri="{9D8B030D-6E8A-4147-A177-3AD203B41FA5}">
                      <a16:colId xmlns:a16="http://schemas.microsoft.com/office/drawing/2014/main" val="2025688290"/>
                    </a:ext>
                  </a:extLst>
                </a:gridCol>
              </a:tblGrid>
              <a:tr h="472400">
                <a:tc>
                  <a:txBody>
                    <a:bodyPr/>
                    <a:lstStyle/>
                    <a:p>
                      <a:r>
                        <a:rPr lang="en-US" sz="2000" dirty="0"/>
                        <a:t>GOAL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OBJECTIVE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STATUS</a:t>
                      </a:r>
                    </a:p>
                  </a:txBody>
                  <a:tcPr marL="20955" marR="20955" marT="10478" marB="10478" anchor="ctr"/>
                </a:tc>
                <a:extLst>
                  <a:ext uri="{0D108BD9-81ED-4DB2-BD59-A6C34878D82A}">
                    <a16:rowId xmlns:a16="http://schemas.microsoft.com/office/drawing/2014/main" val="2321769604"/>
                  </a:ext>
                </a:extLst>
              </a:tr>
              <a:tr h="808504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1. Strong community and government partnerships support city-wide health equity efforts.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A. Assess the capacity of partnering community organizations and coalitions in underserved Boston communities.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Completed</a:t>
                      </a:r>
                    </a:p>
                  </a:txBody>
                  <a:tcPr marL="20955" marR="20955" marT="10478" marB="10478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34019"/>
                  </a:ext>
                </a:extLst>
              </a:tr>
              <a:tr h="859155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B. Identify and/or develop and implement training opportunities for 25 partnering community organizations and coalitions to address needs identified by assessment.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955" marR="20955" marT="10478" marB="10478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697336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r>
                        <a:rPr lang="en-US" sz="1400" dirty="0"/>
                        <a:t>2. Strengthen workforce development opportunities for all staff to integrate equity into practices.</a:t>
                      </a:r>
                    </a:p>
                  </a:txBody>
                  <a:tcPr marL="20955" marR="20955" marT="10478" marB="10478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A. 75% of BPHC staff will participate in opportunities to apply a racial justice and health equity framework to their work.</a:t>
                      </a:r>
                    </a:p>
                  </a:txBody>
                  <a:tcPr marL="20955" marR="20955" marT="10478" marB="10478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955" marR="20955" marT="10478" marB="10478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8292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4D20209-40E6-47A2-A078-58D738ED7EF5}"/>
              </a:ext>
            </a:extLst>
          </p:cNvPr>
          <p:cNvSpPr txBox="1">
            <a:spLocks/>
          </p:cNvSpPr>
          <p:nvPr/>
        </p:nvSpPr>
        <p:spPr>
          <a:xfrm>
            <a:off x="691588" y="699635"/>
            <a:ext cx="7157012" cy="338343"/>
          </a:xfrm>
          <a:prstGeom prst="rect">
            <a:avLst/>
          </a:prstGeom>
        </p:spPr>
        <p:txBody>
          <a:bodyPr vert="horz" lIns="16298" tIns="8149" rIns="16298" bIns="8149" rtlCol="0" anchor="b">
            <a:noAutofit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Arial Black" panose="020B0A04020102020204" pitchFamily="34" charset="0"/>
              </a:rPr>
              <a:t>Strategic Plan #2</a:t>
            </a:r>
            <a:r>
              <a:rPr lang="en-US" sz="2800" dirty="0">
                <a:latin typeface="Tw Cen MT" panose="020B0602020104020603" pitchFamily="34" charset="0"/>
              </a:rPr>
              <a:t>: Advancing Health Equity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EA7E8-7769-43DB-B455-EFF7AA2C7EF4}"/>
              </a:ext>
            </a:extLst>
          </p:cNvPr>
          <p:cNvSpPr txBox="1"/>
          <p:nvPr/>
        </p:nvSpPr>
        <p:spPr>
          <a:xfrm>
            <a:off x="644106" y="4671204"/>
            <a:ext cx="8711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Implementation Highlights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Community coalition assessment to identify opportunities for health equity integration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Completed inventory of community health equity training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Develop a new CHIP website to promote available health equity resources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Ongoing re-alignment of internal work to identify opportunities to identify further equity integration opportunities.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073EB6-698D-4494-8459-2E16C3624755}"/>
              </a:ext>
            </a:extLst>
          </p:cNvPr>
          <p:cNvGrpSpPr/>
          <p:nvPr/>
        </p:nvGrpSpPr>
        <p:grpSpPr>
          <a:xfrm>
            <a:off x="7839637" y="165099"/>
            <a:ext cx="1659963" cy="872089"/>
            <a:chOff x="7262696" y="2569659"/>
            <a:chExt cx="4274734" cy="21784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4D836A-2907-49FD-8D5F-FC48E27CE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696" y="2569659"/>
              <a:ext cx="4274734" cy="21784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49C03F-9071-4293-99D2-5F7108E4A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43016">
              <a:off x="8536987" y="2779435"/>
              <a:ext cx="2254965" cy="144222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21D1AE0-1369-4590-B033-A2E1887D88C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4" y="6515506"/>
            <a:ext cx="745716" cy="7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5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A8255-ABBA-4010-9872-1D753BA5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45" y="300397"/>
            <a:ext cx="8696960" cy="1056640"/>
          </a:xfrm>
        </p:spPr>
        <p:txBody>
          <a:bodyPr/>
          <a:lstStyle/>
          <a:p>
            <a:r>
              <a:rPr lang="en-US" dirty="0"/>
              <a:t>Alignment across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AC729A-44EC-4217-AD82-4FCECDDE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7994959-025F-4AEE-B6CA-14D9C1675B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A7C0B-C640-4476-91B6-8E4564F2A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-81280"/>
            <a:ext cx="9753600" cy="742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35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8097797-B904-4FA4-B818-FB73FA53492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91328" y="1437166"/>
          <a:ext cx="9549571" cy="353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5371">
                  <a:extLst>
                    <a:ext uri="{9D8B030D-6E8A-4147-A177-3AD203B41FA5}">
                      <a16:colId xmlns:a16="http://schemas.microsoft.com/office/drawing/2014/main" val="1871165406"/>
                    </a:ext>
                  </a:extLst>
                </a:gridCol>
                <a:gridCol w="4680978">
                  <a:extLst>
                    <a:ext uri="{9D8B030D-6E8A-4147-A177-3AD203B41FA5}">
                      <a16:colId xmlns:a16="http://schemas.microsoft.com/office/drawing/2014/main" val="1144476461"/>
                    </a:ext>
                  </a:extLst>
                </a:gridCol>
                <a:gridCol w="983222">
                  <a:extLst>
                    <a:ext uri="{9D8B030D-6E8A-4147-A177-3AD203B41FA5}">
                      <a16:colId xmlns:a16="http://schemas.microsoft.com/office/drawing/2014/main" val="2025688290"/>
                    </a:ext>
                  </a:extLst>
                </a:gridCol>
              </a:tblGrid>
              <a:tr h="368404">
                <a:tc>
                  <a:txBody>
                    <a:bodyPr/>
                    <a:lstStyle/>
                    <a:p>
                      <a:r>
                        <a:rPr lang="en-US" sz="2000" dirty="0"/>
                        <a:t>GOAL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OBJECTIVE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STATUS</a:t>
                      </a:r>
                    </a:p>
                  </a:txBody>
                  <a:tcPr marL="20955" marR="20955" marT="10478" marB="10478" anchor="ctr"/>
                </a:tc>
                <a:extLst>
                  <a:ext uri="{0D108BD9-81ED-4DB2-BD59-A6C34878D82A}">
                    <a16:rowId xmlns:a16="http://schemas.microsoft.com/office/drawing/2014/main" val="2321769604"/>
                  </a:ext>
                </a:extLst>
              </a:tr>
              <a:tr h="652341">
                <a:tc>
                  <a:txBody>
                    <a:bodyPr/>
                    <a:lstStyle/>
                    <a:p>
                      <a:r>
                        <a:rPr lang="en-US" sz="1400" dirty="0"/>
                        <a:t>1: Increase access to information to support informed decision making on programs and policies.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A. Implement standard data collection and management protocols for program data.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955" marR="20955" marT="10478" marB="10478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34019"/>
                  </a:ext>
                </a:extLst>
              </a:tr>
              <a:tr h="630516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2. Programs and policies are shaped by data reflecting the health needs of Boston residents and are rigorously monitored and evaluated to assure quality and efficacy.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A. Implement standards for regular program data review by programs, division and bureau.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955" marR="20955" marT="10478" marB="10478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81953"/>
                  </a:ext>
                </a:extLst>
              </a:tr>
              <a:tr h="86786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B. Complete the business requirements and implement the infrastructure that will support the development of enterprise level systems. </a:t>
                      </a:r>
                    </a:p>
                  </a:txBody>
                  <a:tcPr marL="20955" marR="20955" marT="10478" marB="10478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955" marR="20955" marT="10478" marB="10478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006711"/>
                  </a:ext>
                </a:extLst>
              </a:tr>
              <a:tr h="1012528">
                <a:tc>
                  <a:txBody>
                    <a:bodyPr/>
                    <a:lstStyle/>
                    <a:p>
                      <a:r>
                        <a:rPr lang="en-US" sz="1400" dirty="0"/>
                        <a:t>3: Programs optimal use of technology, informatics and analytic techniques, to measure and report on health status, health risks and health resources.</a:t>
                      </a:r>
                    </a:p>
                  </a:txBody>
                  <a:tcPr marL="20955" marR="20955" marT="10478" marB="10478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A. Ensure there are at least two staff members skilled in informatics in every bureau.</a:t>
                      </a:r>
                    </a:p>
                  </a:txBody>
                  <a:tcPr marL="20955" marR="20955" marT="10478" marB="10478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Completed</a:t>
                      </a:r>
                    </a:p>
                  </a:txBody>
                  <a:tcPr marL="20955" marR="20955" marT="10478" marB="10478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8292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4D20209-40E6-47A2-A078-58D738ED7EF5}"/>
              </a:ext>
            </a:extLst>
          </p:cNvPr>
          <p:cNvSpPr txBox="1">
            <a:spLocks/>
          </p:cNvSpPr>
          <p:nvPr/>
        </p:nvSpPr>
        <p:spPr>
          <a:xfrm>
            <a:off x="229428" y="729452"/>
            <a:ext cx="7682672" cy="338343"/>
          </a:xfrm>
          <a:prstGeom prst="rect">
            <a:avLst/>
          </a:prstGeom>
        </p:spPr>
        <p:txBody>
          <a:bodyPr vert="horz" lIns="16298" tIns="8149" rIns="16298" bIns="8149" rtlCol="0" anchor="b">
            <a:noAutofit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Arial Black" panose="020B0A04020102020204" pitchFamily="34" charset="0"/>
              </a:rPr>
              <a:t>Strategic Plan #3</a:t>
            </a:r>
            <a:r>
              <a:rPr lang="en-US" sz="2800" dirty="0">
                <a:latin typeface="Tw Cen MT" panose="020B0602020104020603" pitchFamily="34" charset="0"/>
              </a:rPr>
              <a:t>: Informatics and Surveillance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15C2EE-4855-4FA6-BA9F-BF01F35F33E0}"/>
              </a:ext>
            </a:extLst>
          </p:cNvPr>
          <p:cNvSpPr txBox="1"/>
          <p:nvPr/>
        </p:nvSpPr>
        <p:spPr>
          <a:xfrm>
            <a:off x="146273" y="5148327"/>
            <a:ext cx="9291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Implementation Highlights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Informatics capacity and assessment completed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Training and capacity building for informatics staff completed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CTSE grant to improve internal informatics capacity and staff training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Active partnership to develop informatics competency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New Director of Informatics position created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D07809-2C87-49F3-9469-F6A3A9D561EF}"/>
              </a:ext>
            </a:extLst>
          </p:cNvPr>
          <p:cNvGrpSpPr/>
          <p:nvPr/>
        </p:nvGrpSpPr>
        <p:grpSpPr>
          <a:xfrm>
            <a:off x="7939409" y="110481"/>
            <a:ext cx="1763391" cy="954164"/>
            <a:chOff x="7262696" y="2569659"/>
            <a:chExt cx="4274734" cy="21784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8FA00B-A461-4963-8372-55E679C68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696" y="2569659"/>
              <a:ext cx="4274734" cy="21784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DACC59-DE0E-4814-BEB8-625AEBBC5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1430">
              <a:off x="8425905" y="2761302"/>
              <a:ext cx="2257449" cy="144716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76196AD-28A4-4746-8514-AD777CA8DBC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4" y="6515506"/>
            <a:ext cx="745716" cy="7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5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8097797-B904-4FA4-B818-FB73FA53492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77287" y="1589482"/>
          <a:ext cx="8896913" cy="2993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414">
                  <a:extLst>
                    <a:ext uri="{9D8B030D-6E8A-4147-A177-3AD203B41FA5}">
                      <a16:colId xmlns:a16="http://schemas.microsoft.com/office/drawing/2014/main" val="1871165406"/>
                    </a:ext>
                  </a:extLst>
                </a:gridCol>
                <a:gridCol w="5384800">
                  <a:extLst>
                    <a:ext uri="{9D8B030D-6E8A-4147-A177-3AD203B41FA5}">
                      <a16:colId xmlns:a16="http://schemas.microsoft.com/office/drawing/2014/main" val="1144476461"/>
                    </a:ext>
                  </a:extLst>
                </a:gridCol>
                <a:gridCol w="1155699">
                  <a:extLst>
                    <a:ext uri="{9D8B030D-6E8A-4147-A177-3AD203B41FA5}">
                      <a16:colId xmlns:a16="http://schemas.microsoft.com/office/drawing/2014/main" val="2025688290"/>
                    </a:ext>
                  </a:extLst>
                </a:gridCol>
              </a:tblGrid>
              <a:tr h="574997">
                <a:tc>
                  <a:txBody>
                    <a:bodyPr/>
                    <a:lstStyle/>
                    <a:p>
                      <a:r>
                        <a:rPr lang="en-US" sz="2000" dirty="0"/>
                        <a:t>GOAL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OBJECTIVE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STATUS</a:t>
                      </a:r>
                    </a:p>
                  </a:txBody>
                  <a:tcPr marL="20955" marR="20955" marT="10478" marB="10478" anchor="ctr"/>
                </a:tc>
                <a:extLst>
                  <a:ext uri="{0D108BD9-81ED-4DB2-BD59-A6C34878D82A}">
                    <a16:rowId xmlns:a16="http://schemas.microsoft.com/office/drawing/2014/main" val="2321769604"/>
                  </a:ext>
                </a:extLst>
              </a:tr>
              <a:tr h="984097">
                <a:tc>
                  <a:txBody>
                    <a:bodyPr/>
                    <a:lstStyle/>
                    <a:p>
                      <a:r>
                        <a:rPr lang="en-US" sz="1400" dirty="0"/>
                        <a:t>1: Increase BPHC capacity to achieve health and health equity performance standards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A. Develop and implement BPHCs Performance Management System that can drive improvement in health outcomes and health equity.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Completed</a:t>
                      </a:r>
                    </a:p>
                  </a:txBody>
                  <a:tcPr marL="20955" marR="20955" marT="10478" marB="10478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34019"/>
                  </a:ext>
                </a:extLst>
              </a:tr>
              <a:tr h="738759"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2: Support comprehensive place-based strategies to improve health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B. Promote a work culture that values organizational learning, focuses on effective processes and empowers staff to continuously improve the quality of programs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Completed</a:t>
                      </a:r>
                    </a:p>
                  </a:txBody>
                  <a:tcPr marL="20955" marR="20955" marT="10478" marB="10478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81953"/>
                  </a:ext>
                </a:extLst>
              </a:tr>
              <a:tr h="6958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C. Achieve Public Health Accreditation Board (PHAB) local health department accreditation</a:t>
                      </a:r>
                    </a:p>
                  </a:txBody>
                  <a:tcPr marL="20955" marR="20955" marT="10478" marB="10478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Completed</a:t>
                      </a:r>
                    </a:p>
                  </a:txBody>
                  <a:tcPr marL="20955" marR="20955" marT="10478" marB="10478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00671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4D20209-40E6-47A2-A078-58D738ED7EF5}"/>
              </a:ext>
            </a:extLst>
          </p:cNvPr>
          <p:cNvSpPr txBox="1">
            <a:spLocks/>
          </p:cNvSpPr>
          <p:nvPr/>
        </p:nvSpPr>
        <p:spPr>
          <a:xfrm>
            <a:off x="615386" y="812801"/>
            <a:ext cx="8058714" cy="466478"/>
          </a:xfrm>
          <a:prstGeom prst="rect">
            <a:avLst/>
          </a:prstGeom>
        </p:spPr>
        <p:txBody>
          <a:bodyPr vert="horz" lIns="16298" tIns="8149" rIns="16298" bIns="8149" rtlCol="0" anchor="b">
            <a:noAutofit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Arial Black" panose="020B0A04020102020204" pitchFamily="34" charset="0"/>
              </a:rPr>
              <a:t>STRATEGIC PLAN #4</a:t>
            </a:r>
            <a:r>
              <a:rPr lang="en-US" sz="2800" dirty="0">
                <a:latin typeface="Tw Cen MT" panose="020B0602020104020603" pitchFamily="34" charset="0"/>
              </a:rPr>
              <a:t>: </a:t>
            </a:r>
          </a:p>
          <a:p>
            <a:pPr algn="l"/>
            <a:r>
              <a:rPr lang="en-US" sz="2800" dirty="0">
                <a:latin typeface="Tw Cen MT" panose="020B0602020104020603" pitchFamily="34" charset="0"/>
              </a:rPr>
              <a:t>High Performing Public Health Programs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C8A25-F8E7-4FE1-9DAB-F4E25A9195DD}"/>
              </a:ext>
            </a:extLst>
          </p:cNvPr>
          <p:cNvSpPr txBox="1"/>
          <p:nvPr/>
        </p:nvSpPr>
        <p:spPr>
          <a:xfrm>
            <a:off x="501206" y="4848555"/>
            <a:ext cx="89729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Implementation Highlights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Revised and approved Performance Management 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Created quarterly dashboards for CHIP and Strategic Plan/Priorities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Introduced 76% of staff to quality improvement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Improved culture of QI by 12% in the last two years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Revised QI trainings to integrate health equity and design thinking principles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Successful PHAB Accreditation (second local health department in Massachusetts)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D3E793-9306-49AE-8B9F-9B3D55134BA5}"/>
              </a:ext>
            </a:extLst>
          </p:cNvPr>
          <p:cNvGrpSpPr/>
          <p:nvPr/>
        </p:nvGrpSpPr>
        <p:grpSpPr>
          <a:xfrm>
            <a:off x="7778971" y="292100"/>
            <a:ext cx="1819806" cy="1065885"/>
            <a:chOff x="7262696" y="2569659"/>
            <a:chExt cx="4391770" cy="24457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5319E6-25C6-457F-9C99-954AFB545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696" y="2569659"/>
              <a:ext cx="4274734" cy="21784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18E1A20-E6FB-45AE-85EF-25FFB0104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967">
              <a:off x="9399502" y="3573180"/>
              <a:ext cx="2254964" cy="144222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C0347B4-3EC7-4AB5-AC74-C270772C215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4" y="6515506"/>
            <a:ext cx="745716" cy="7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68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8097797-B904-4FA4-B818-FB73FA53492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61996" y="1040069"/>
          <a:ext cx="9567804" cy="408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968">
                  <a:extLst>
                    <a:ext uri="{9D8B030D-6E8A-4147-A177-3AD203B41FA5}">
                      <a16:colId xmlns:a16="http://schemas.microsoft.com/office/drawing/2014/main" val="1871165406"/>
                    </a:ext>
                  </a:extLst>
                </a:gridCol>
                <a:gridCol w="6456737">
                  <a:extLst>
                    <a:ext uri="{9D8B030D-6E8A-4147-A177-3AD203B41FA5}">
                      <a16:colId xmlns:a16="http://schemas.microsoft.com/office/drawing/2014/main" val="1144476461"/>
                    </a:ext>
                  </a:extLst>
                </a:gridCol>
                <a:gridCol w="985099">
                  <a:extLst>
                    <a:ext uri="{9D8B030D-6E8A-4147-A177-3AD203B41FA5}">
                      <a16:colId xmlns:a16="http://schemas.microsoft.com/office/drawing/2014/main" val="2025688290"/>
                    </a:ext>
                  </a:extLst>
                </a:gridCol>
              </a:tblGrid>
              <a:tr h="388622">
                <a:tc>
                  <a:txBody>
                    <a:bodyPr/>
                    <a:lstStyle/>
                    <a:p>
                      <a:r>
                        <a:rPr lang="en-US" sz="2000" dirty="0"/>
                        <a:t>GOAL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OBJECTIVE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STATUS</a:t>
                      </a:r>
                    </a:p>
                  </a:txBody>
                  <a:tcPr marL="20955" marR="20955" marT="10478" marB="10478" anchor="ctr"/>
                </a:tc>
                <a:extLst>
                  <a:ext uri="{0D108BD9-81ED-4DB2-BD59-A6C34878D82A}">
                    <a16:rowId xmlns:a16="http://schemas.microsoft.com/office/drawing/2014/main" val="2321769604"/>
                  </a:ext>
                </a:extLst>
              </a:tr>
              <a:tr h="1068705">
                <a:tc>
                  <a:txBody>
                    <a:bodyPr/>
                    <a:lstStyle/>
                    <a:p>
                      <a:r>
                        <a:rPr lang="en-US" sz="1400" dirty="0"/>
                        <a:t>1: Workforce is trained to effectively monitor and respond to the current and future public health needs of Boston’s residents.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A. Develop a competency-based workforce development plan that increases program effectiveness and supports the training needs of and career pathways for employees.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Completed</a:t>
                      </a:r>
                    </a:p>
                  </a:txBody>
                  <a:tcPr marL="20955" marR="20955" marT="10478" marB="10478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34019"/>
                  </a:ext>
                </a:extLst>
              </a:tr>
              <a:tr h="665119">
                <a:tc rowSpan="4">
                  <a:txBody>
                    <a:bodyPr/>
                    <a:lstStyle/>
                    <a:p>
                      <a:r>
                        <a:rPr lang="en-US" sz="1400" dirty="0"/>
                        <a:t>2: Policies and procedures support the recruitment, retention and advancement of a qualified and prepared workforce that is reflective of the community we serve.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A. Pilot at least one policy and/or procedure that increase access for staff from across the BPHC to training opportunities, with particular focus on lowest wage workers.</a:t>
                      </a:r>
                    </a:p>
                  </a:txBody>
                  <a:tcPr marL="20955" marR="20955" marT="10478" marB="104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Completed</a:t>
                      </a:r>
                    </a:p>
                  </a:txBody>
                  <a:tcPr marL="20955" marR="20955" marT="10478" marB="10478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81953"/>
                  </a:ext>
                </a:extLst>
              </a:tr>
              <a:tr h="6140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B. Assess the implementation and impact of policies adopted to promote racial justice, health equity and quality improvement in hiring, promotion, and retention.</a:t>
                      </a:r>
                    </a:p>
                  </a:txBody>
                  <a:tcPr marL="20955" marR="20955" marT="10478" marB="10478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Completed</a:t>
                      </a:r>
                    </a:p>
                  </a:txBody>
                  <a:tcPr marL="20955" marR="20955" marT="10478" marB="10478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006711"/>
                  </a:ext>
                </a:extLst>
              </a:tr>
              <a:tr h="665119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20955" marR="20955" marT="10478" marB="10478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C. Develop at least three recommendations on organizational policies, practices, structures and systems that promote racial justice and health equity and ensure quality improvement in hiring, promotion, and retention.</a:t>
                      </a:r>
                    </a:p>
                  </a:txBody>
                  <a:tcPr marL="20955" marR="20955" marT="10478" marB="10478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Completed</a:t>
                      </a:r>
                    </a:p>
                  </a:txBody>
                  <a:tcPr marL="20955" marR="20955" marT="10478" marB="10478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82920"/>
                  </a:ext>
                </a:extLst>
              </a:tr>
              <a:tr h="665119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20955" marR="20955" marT="10478" marB="10478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D. Implement at least two policies or practices that support the BPHC’s ability to measure and improve the retention of diverse and qualified employees.</a:t>
                      </a:r>
                    </a:p>
                  </a:txBody>
                  <a:tcPr marL="20955" marR="20955" marT="10478" marB="10478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955" marR="20955" marT="10478" marB="10478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25772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4D20209-40E6-47A2-A078-58D738ED7EF5}"/>
              </a:ext>
            </a:extLst>
          </p:cNvPr>
          <p:cNvSpPr txBox="1">
            <a:spLocks/>
          </p:cNvSpPr>
          <p:nvPr/>
        </p:nvSpPr>
        <p:spPr>
          <a:xfrm>
            <a:off x="261996" y="537020"/>
            <a:ext cx="7916804" cy="338343"/>
          </a:xfrm>
          <a:prstGeom prst="rect">
            <a:avLst/>
          </a:prstGeom>
        </p:spPr>
        <p:txBody>
          <a:bodyPr vert="horz" lIns="16298" tIns="8149" rIns="16298" bIns="8149" rtlCol="0" anchor="b">
            <a:noAutofit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Arial Black" panose="020B0A04020102020204" pitchFamily="34" charset="0"/>
              </a:rPr>
              <a:t>Strategic Plan #5</a:t>
            </a:r>
            <a:r>
              <a:rPr lang="en-US" sz="2800" dirty="0">
                <a:latin typeface="Tw Cen MT" panose="020B0602020104020603" pitchFamily="34" charset="0"/>
              </a:rPr>
              <a:t>: Workforce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2C9BB-536D-4AD6-998C-B14BD4B95936}"/>
              </a:ext>
            </a:extLst>
          </p:cNvPr>
          <p:cNvSpPr txBox="1"/>
          <p:nvPr/>
        </p:nvSpPr>
        <p:spPr>
          <a:xfrm>
            <a:off x="261996" y="5536467"/>
            <a:ext cx="8805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Implementation Highlights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Workforce Development Plan developed and currently being revised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Completed training pilot for low wage staff at the Homeless Service Bureau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Evaluation of adopted equity-based hiring policies completed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ARAC proposed new hiring and retention recommendations to Senior Leadership Team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CFCB26-B21B-4AB3-9B88-1CB402F57FE6}"/>
              </a:ext>
            </a:extLst>
          </p:cNvPr>
          <p:cNvGrpSpPr/>
          <p:nvPr/>
        </p:nvGrpSpPr>
        <p:grpSpPr>
          <a:xfrm>
            <a:off x="8245408" y="101601"/>
            <a:ext cx="1550557" cy="915012"/>
            <a:chOff x="7262696" y="2569659"/>
            <a:chExt cx="4322715" cy="23372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635A0B-258C-4FD2-8D78-0989AA6F9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696" y="2569659"/>
              <a:ext cx="4274734" cy="21784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E9B5C2-6990-4CAD-956F-798343089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9094">
              <a:off x="9330446" y="3464707"/>
              <a:ext cx="2254965" cy="144221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E0F636-67F1-4BAE-AE31-9E1C376466C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84" y="6515506"/>
            <a:ext cx="745716" cy="7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1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4F941-34DE-4D08-9BCC-B32C581CD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1023668"/>
            <a:ext cx="8675370" cy="579513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w Cen MT" panose="020B0602020104020603" pitchFamily="34" charset="0"/>
              </a:rPr>
              <a:t>Strategic Plan 2015–2018</a:t>
            </a:r>
          </a:p>
          <a:p>
            <a:pPr lvl="1"/>
            <a:r>
              <a:rPr lang="en-US" sz="2400" dirty="0">
                <a:latin typeface="Tw Cen MT" panose="020B0602020104020603" pitchFamily="34" charset="0"/>
              </a:rPr>
              <a:t> Strategic Leadership</a:t>
            </a:r>
          </a:p>
          <a:p>
            <a:pPr lvl="1"/>
            <a:r>
              <a:rPr lang="en-US" sz="2400" dirty="0">
                <a:latin typeface="Tw Cen MT" panose="020B0602020104020603" pitchFamily="34" charset="0"/>
              </a:rPr>
              <a:t> Health Equity</a:t>
            </a:r>
          </a:p>
          <a:p>
            <a:pPr lvl="1"/>
            <a:r>
              <a:rPr lang="en-US" sz="2400" dirty="0">
                <a:latin typeface="Tw Cen MT" panose="020B0602020104020603" pitchFamily="34" charset="0"/>
              </a:rPr>
              <a:t> Informatics and Surveillance</a:t>
            </a:r>
          </a:p>
          <a:p>
            <a:pPr lvl="1"/>
            <a:r>
              <a:rPr lang="en-US" sz="2400" dirty="0">
                <a:latin typeface="Tw Cen MT" panose="020B0602020104020603" pitchFamily="34" charset="0"/>
              </a:rPr>
              <a:t> High Performing Programs</a:t>
            </a:r>
          </a:p>
          <a:p>
            <a:pPr lvl="1"/>
            <a:r>
              <a:rPr lang="en-US" sz="2400" dirty="0">
                <a:latin typeface="Tw Cen MT" panose="020B0602020104020603" pitchFamily="34" charset="0"/>
              </a:rPr>
              <a:t> Workforce Development</a:t>
            </a:r>
          </a:p>
          <a:p>
            <a:pPr marL="487695" lvl="1" indent="0">
              <a:buNone/>
            </a:pPr>
            <a:endParaRPr lang="en-US" dirty="0">
              <a:latin typeface="Tw Cen MT" panose="020B0602020104020603" pitchFamily="34" charset="0"/>
            </a:endParaRPr>
          </a:p>
          <a:p>
            <a:r>
              <a:rPr lang="en-US" sz="3200" dirty="0">
                <a:latin typeface="Tw Cen MT" panose="020B0602020104020603" pitchFamily="34" charset="0"/>
              </a:rPr>
              <a:t>Strategic Priorities 2016-2018</a:t>
            </a:r>
          </a:p>
          <a:p>
            <a:pPr lvl="1"/>
            <a:r>
              <a:rPr lang="en-US" sz="2400" dirty="0">
                <a:latin typeface="Tw Cen MT" panose="020B0602020104020603" pitchFamily="34" charset="0"/>
              </a:rPr>
              <a:t> Treat and prevent substance use disorders</a:t>
            </a:r>
          </a:p>
          <a:p>
            <a:pPr lvl="1"/>
            <a:r>
              <a:rPr lang="en-US" sz="2400" dirty="0">
                <a:latin typeface="Tw Cen MT" panose="020B0602020104020603" pitchFamily="34" charset="0"/>
              </a:rPr>
              <a:t> Strengthen Public Health and Healthcare Partnerships</a:t>
            </a:r>
          </a:p>
          <a:p>
            <a:pPr lvl="1"/>
            <a:r>
              <a:rPr lang="en-US" sz="2400" dirty="0">
                <a:latin typeface="Tw Cen MT" panose="020B0602020104020603" pitchFamily="34" charset="0"/>
              </a:rPr>
              <a:t> Advance Health Equity</a:t>
            </a:r>
          </a:p>
          <a:p>
            <a:pPr marL="487695" lvl="1" indent="0">
              <a:buNone/>
            </a:pPr>
            <a:endParaRPr lang="en-US" sz="2400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939B3C-26C1-40CA-A7F8-B2689057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225" y="4876800"/>
            <a:ext cx="5823103" cy="2095217"/>
          </a:xfrm>
          <a:prstGeom prst="rect">
            <a:avLst/>
          </a:prstGeom>
          <a:solidFill>
            <a:srgbClr val="1D3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49372-86A8-4FEF-B97E-ACDCE222B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11" y="5084876"/>
            <a:ext cx="5440206" cy="1733558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Tw Cen MT" panose="020B0602020104020603" pitchFamily="34" charset="0"/>
              </a:rPr>
              <a:t>Strategic Priority 1: Advancing Health Equity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4842BC-280B-4D31-9FAF-D0BCD794A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547" y="321733"/>
            <a:ext cx="6083670" cy="42636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6090" y="343180"/>
            <a:ext cx="3576881" cy="662883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D2947-48BF-421A-B13C-6DC8ECA04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188" y="978906"/>
            <a:ext cx="2825409" cy="5175853"/>
          </a:xfrm>
        </p:spPr>
        <p:txBody>
          <a:bodyPr anchor="ctr">
            <a:normAutofit/>
          </a:bodyPr>
          <a:lstStyle/>
          <a:p>
            <a:r>
              <a:rPr lang="en-US" sz="1900">
                <a:solidFill>
                  <a:srgbClr val="FFFFFF"/>
                </a:solidFill>
                <a:latin typeface="Tw Cen MT" panose="020B0602020104020603" pitchFamily="34" charset="0"/>
              </a:rPr>
              <a:t>Goal 1: Expand understanding and dialogue of what creates health and what creates inequities.</a:t>
            </a:r>
          </a:p>
          <a:p>
            <a:r>
              <a:rPr lang="en-US" sz="1900">
                <a:solidFill>
                  <a:srgbClr val="FFFFFF"/>
                </a:solidFill>
                <a:latin typeface="Tw Cen MT" panose="020B0602020104020603" pitchFamily="34" charset="0"/>
              </a:rPr>
              <a:t>Goal 2: Support comprehensive place-based strategies to improve health. </a:t>
            </a:r>
          </a:p>
          <a:p>
            <a:r>
              <a:rPr lang="en-US" sz="1900">
                <a:solidFill>
                  <a:srgbClr val="FFFFFF"/>
                </a:solidFill>
                <a:latin typeface="Tw Cen MT" panose="020B0602020104020603" pitchFamily="34" charset="0"/>
              </a:rPr>
              <a:t>Goal 3: Strengthen workforce development opportunities for all staff to integrate equity into practice.</a:t>
            </a:r>
          </a:p>
          <a:p>
            <a:pPr marL="0" indent="0">
              <a:buNone/>
            </a:pPr>
            <a:endParaRPr lang="en-US" sz="190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A9B9A-82BF-4415-ACE4-E9D69797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0799" y="6970834"/>
            <a:ext cx="803276" cy="2926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B169EF-B947-452D-AC08-7D13329BC553}" type="slidenum">
              <a:rPr lang="en-US" sz="11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7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D20209-40E6-47A2-A078-58D738ED7EF5}"/>
              </a:ext>
            </a:extLst>
          </p:cNvPr>
          <p:cNvSpPr txBox="1">
            <a:spLocks/>
          </p:cNvSpPr>
          <p:nvPr/>
        </p:nvSpPr>
        <p:spPr>
          <a:xfrm>
            <a:off x="759532" y="816676"/>
            <a:ext cx="6079825" cy="328090"/>
          </a:xfrm>
          <a:prstGeom prst="rect">
            <a:avLst/>
          </a:prstGeom>
        </p:spPr>
        <p:txBody>
          <a:bodyPr vert="horz" lIns="15804" tIns="7902" rIns="15804" bIns="7902" rtlCol="0" anchor="b">
            <a:noAutofit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75262"/>
            <a:r>
              <a:rPr lang="en-US" sz="2400" dirty="0">
                <a:solidFill>
                  <a:prstClr val="black"/>
                </a:solidFill>
                <a:latin typeface="Arial Black" panose="020B0A04020102020204" pitchFamily="34" charset="0"/>
              </a:rPr>
              <a:t>STRATEGIC PRIORITY #1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: </a:t>
            </a:r>
          </a:p>
          <a:p>
            <a:pPr algn="l" defTabSz="975262"/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Advance Health Equity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3C0CBC07-262F-49BF-9C8F-E6621C934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649899"/>
              </p:ext>
            </p:extLst>
          </p:nvPr>
        </p:nvGraphicFramePr>
        <p:xfrm>
          <a:off x="304800" y="1492131"/>
          <a:ext cx="9448800" cy="32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247">
                  <a:extLst>
                    <a:ext uri="{9D8B030D-6E8A-4147-A177-3AD203B41FA5}">
                      <a16:colId xmlns:a16="http://schemas.microsoft.com/office/drawing/2014/main" val="1871165406"/>
                    </a:ext>
                  </a:extLst>
                </a:gridCol>
                <a:gridCol w="4350707">
                  <a:extLst>
                    <a:ext uri="{9D8B030D-6E8A-4147-A177-3AD203B41FA5}">
                      <a16:colId xmlns:a16="http://schemas.microsoft.com/office/drawing/2014/main" val="1144476461"/>
                    </a:ext>
                  </a:extLst>
                </a:gridCol>
                <a:gridCol w="972846">
                  <a:extLst>
                    <a:ext uri="{9D8B030D-6E8A-4147-A177-3AD203B41FA5}">
                      <a16:colId xmlns:a16="http://schemas.microsoft.com/office/drawing/2014/main" val="2025688290"/>
                    </a:ext>
                  </a:extLst>
                </a:gridCol>
              </a:tblGrid>
              <a:tr h="613481">
                <a:tc>
                  <a:txBody>
                    <a:bodyPr/>
                    <a:lstStyle/>
                    <a:p>
                      <a:r>
                        <a:rPr lang="en-US" sz="1600" dirty="0"/>
                        <a:t>GOAL</a:t>
                      </a:r>
                    </a:p>
                  </a:txBody>
                  <a:tcPr marL="20320" marR="20320" marT="10160" marB="1016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OBJECTIVE</a:t>
                      </a:r>
                    </a:p>
                  </a:txBody>
                  <a:tcPr marL="20320" marR="20320" marT="10160" marB="1016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 marL="20320" marR="20320" marT="10160" marB="10160" anchor="ctr"/>
                </a:tc>
                <a:extLst>
                  <a:ext uri="{0D108BD9-81ED-4DB2-BD59-A6C34878D82A}">
                    <a16:rowId xmlns:a16="http://schemas.microsoft.com/office/drawing/2014/main" val="2321769604"/>
                  </a:ext>
                </a:extLst>
              </a:tr>
              <a:tr h="596190">
                <a:tc>
                  <a:txBody>
                    <a:bodyPr/>
                    <a:lstStyle/>
                    <a:p>
                      <a:r>
                        <a:rPr lang="en-US" sz="1300" dirty="0"/>
                        <a:t>1: Expand the understanding and dialogue of what </a:t>
                      </a:r>
                    </a:p>
                    <a:p>
                      <a:r>
                        <a:rPr lang="en-US" sz="1300" dirty="0"/>
                        <a:t>     creates health and what creates inequities.</a:t>
                      </a:r>
                    </a:p>
                  </a:txBody>
                  <a:tcPr marL="20320" marR="20320" marT="10160" marB="10160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A. Provide a comprehensive approach to knowledge </a:t>
                      </a:r>
                    </a:p>
                    <a:p>
                      <a:r>
                        <a:rPr lang="en-US" sz="1300" dirty="0"/>
                        <a:t>     and practice addressing social determinants.</a:t>
                      </a:r>
                    </a:p>
                  </a:txBody>
                  <a:tcPr marL="20320" marR="20320" marT="10160" marB="10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34019"/>
                  </a:ext>
                </a:extLst>
              </a:tr>
              <a:tr h="509792">
                <a:tc rowSpan="2">
                  <a:txBody>
                    <a:bodyPr/>
                    <a:lstStyle/>
                    <a:p>
                      <a:r>
                        <a:rPr lang="en-US" sz="1300" dirty="0"/>
                        <a:t>2: Support comprehensive place-based strategies to </a:t>
                      </a:r>
                    </a:p>
                    <a:p>
                      <a:r>
                        <a:rPr lang="en-US" sz="1300" dirty="0"/>
                        <a:t>     improve health.</a:t>
                      </a:r>
                    </a:p>
                  </a:txBody>
                  <a:tcPr marL="20320" marR="20320" marT="10160" marB="10160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A. Collect quantitative and qualitative information to   </a:t>
                      </a:r>
                    </a:p>
                    <a:p>
                      <a:r>
                        <a:rPr lang="en-US" sz="1300" dirty="0"/>
                        <a:t>     drive place-based strategies and investments.</a:t>
                      </a:r>
                    </a:p>
                  </a:txBody>
                  <a:tcPr marL="20320" marR="20320" marT="10160" marB="10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Completed</a:t>
                      </a:r>
                    </a:p>
                  </a:txBody>
                  <a:tcPr marL="20320" marR="20320" marT="10160" marB="1016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81953"/>
                  </a:ext>
                </a:extLst>
              </a:tr>
              <a:tr h="4369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B. Expand cross-sectoral partnerships to build and </a:t>
                      </a:r>
                    </a:p>
                    <a:p>
                      <a:r>
                        <a:rPr lang="en-US" sz="1300" dirty="0"/>
                        <a:t>     strengthen opportunities</a:t>
                      </a:r>
                    </a:p>
                  </a:txBody>
                  <a:tcPr marL="20320" marR="20320" marT="10160" marB="1016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006711"/>
                  </a:ext>
                </a:extLst>
              </a:tr>
              <a:tr h="1049962">
                <a:tc>
                  <a:txBody>
                    <a:bodyPr/>
                    <a:lstStyle/>
                    <a:p>
                      <a:r>
                        <a:rPr lang="en-US" sz="1300" dirty="0"/>
                        <a:t>3: Strengthen workforce development opportunities </a:t>
                      </a:r>
                    </a:p>
                    <a:p>
                      <a:r>
                        <a:rPr lang="en-US" sz="1300" dirty="0"/>
                        <a:t>    for all staff to integrate equity into practices.</a:t>
                      </a:r>
                    </a:p>
                  </a:txBody>
                  <a:tcPr marL="20320" marR="20320" marT="10160" marB="1016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A. Build internal capacity and competency around </a:t>
                      </a:r>
                    </a:p>
                    <a:p>
                      <a:r>
                        <a:rPr lang="en-US" sz="1300" dirty="0"/>
                        <a:t>     health equity practices.</a:t>
                      </a:r>
                    </a:p>
                  </a:txBody>
                  <a:tcPr marL="20320" marR="20320" marT="10160" marB="1016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highlight>
                            <a:srgbClr val="FFFF00"/>
                          </a:highlight>
                        </a:rPr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8292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BE96C0B-5FF1-4546-AC7E-318F5D540A2F}"/>
              </a:ext>
            </a:extLst>
          </p:cNvPr>
          <p:cNvSpPr txBox="1"/>
          <p:nvPr/>
        </p:nvSpPr>
        <p:spPr>
          <a:xfrm>
            <a:off x="304800" y="4960271"/>
            <a:ext cx="9402553" cy="1610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2385"/>
            <a:r>
              <a:rPr lang="en-US" sz="2000" b="1" u="sng" dirty="0">
                <a:solidFill>
                  <a:prstClr val="black"/>
                </a:solidFill>
                <a:latin typeface="Calibri" panose="020F0502020204030204"/>
              </a:rPr>
              <a:t>Implementation Highlights</a:t>
            </a:r>
          </a:p>
          <a:p>
            <a:pPr marL="285750" indent="-285750" defTabSz="152385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prstClr val="black"/>
                </a:solidFill>
                <a:latin typeface="Calibri" panose="020F0502020204030204"/>
              </a:rPr>
              <a:t>Site visits to Rhode Island Department of Health to learn about Health Equity Zones</a:t>
            </a:r>
          </a:p>
          <a:p>
            <a:pPr marL="285750" indent="-285750" defTabSz="152385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prstClr val="black"/>
                </a:solidFill>
                <a:latin typeface="Calibri" panose="020F0502020204030204"/>
              </a:rPr>
              <a:t>Active Health Equity Advisory groups</a:t>
            </a:r>
          </a:p>
          <a:p>
            <a:pPr marL="285750" indent="-285750" defTabSz="152385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prstClr val="black"/>
                </a:solidFill>
                <a:latin typeface="Calibri" panose="020F0502020204030204"/>
              </a:rPr>
              <a:t>Exploring potential health equity investments from </a:t>
            </a:r>
            <a:r>
              <a:rPr lang="en-US" sz="1467" dirty="0" err="1">
                <a:solidFill>
                  <a:prstClr val="black"/>
                </a:solidFill>
                <a:latin typeface="Calibri" panose="020F0502020204030204"/>
              </a:rPr>
              <a:t>DoN</a:t>
            </a:r>
            <a:r>
              <a:rPr lang="en-US" sz="1467" dirty="0">
                <a:solidFill>
                  <a:prstClr val="black"/>
                </a:solidFill>
                <a:latin typeface="Calibri" panose="020F0502020204030204"/>
              </a:rPr>
              <a:t> Funds, PILOT</a:t>
            </a:r>
          </a:p>
          <a:p>
            <a:pPr marL="285750" indent="-285750" defTabSz="152385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prstClr val="black"/>
                </a:solidFill>
                <a:latin typeface="Calibri" panose="020F0502020204030204"/>
              </a:rPr>
              <a:t>Launched Health Equity in All Policies Task Force with HHS Chief and Chief Resilience Officer  </a:t>
            </a:r>
          </a:p>
          <a:p>
            <a:pPr defTabSz="152385"/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122B68-1EF9-401F-B84E-940307CA4CF0}"/>
              </a:ext>
            </a:extLst>
          </p:cNvPr>
          <p:cNvGrpSpPr/>
          <p:nvPr/>
        </p:nvGrpSpPr>
        <p:grpSpPr>
          <a:xfrm>
            <a:off x="7983359" y="181352"/>
            <a:ext cx="1770241" cy="1049029"/>
            <a:chOff x="7671223" y="2543285"/>
            <a:chExt cx="4274734" cy="217847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566290-5BE5-46DA-9F58-C521A2D38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1223" y="2543285"/>
              <a:ext cx="4274734" cy="217847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C9D52D-A738-47FF-ADC5-1B9AF17EA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09468">
              <a:off x="9046421" y="2701485"/>
              <a:ext cx="2623622" cy="1544541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DDF0F2-CF20-430B-BCC7-035CF2D7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1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49372-86A8-4FEF-B97E-ACDCE222B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65" y="141370"/>
            <a:ext cx="8675370" cy="1413934"/>
          </a:xfrm>
        </p:spPr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Strategic Priority 1: How are we doing?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6BD900-635A-4CE5-93D5-6E8E615BA879}"/>
              </a:ext>
            </a:extLst>
          </p:cNvPr>
          <p:cNvGrpSpPr/>
          <p:nvPr/>
        </p:nvGrpSpPr>
        <p:grpSpPr>
          <a:xfrm>
            <a:off x="2027859" y="5533586"/>
            <a:ext cx="1770241" cy="1049029"/>
            <a:chOff x="7671223" y="2543285"/>
            <a:chExt cx="4274734" cy="21784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5651A2-8565-43B6-8888-AB8BD45AB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1223" y="2543285"/>
              <a:ext cx="4274734" cy="217847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12FC11-5437-4853-9501-7FED4FE7E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09468">
              <a:off x="9046421" y="2701485"/>
              <a:ext cx="2623622" cy="154454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389480-A951-4370-83AF-7D5C055E2483}"/>
              </a:ext>
            </a:extLst>
          </p:cNvPr>
          <p:cNvSpPr/>
          <p:nvPr/>
        </p:nvSpPr>
        <p:spPr>
          <a:xfrm>
            <a:off x="4073423" y="5105240"/>
            <a:ext cx="50292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04770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Examples:</a:t>
            </a:r>
          </a:p>
          <a:p>
            <a:pPr marL="285750" indent="-285750" defTabSz="30477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Community dialogues on impact of housing on health  </a:t>
            </a:r>
          </a:p>
          <a:p>
            <a:pPr marL="285750" indent="-285750" defTabSz="30477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Health Equity Advisory Committee to inform BPHC initiatives</a:t>
            </a:r>
          </a:p>
          <a:p>
            <a:pPr marL="285750" indent="-285750" defTabSz="30477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Kresge Emerging Leaders in Public Health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A66805-D3FA-440D-BA64-9D01AF6B0C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8" y="2383255"/>
            <a:ext cx="4055826" cy="2703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F95CCF-7053-495B-A337-C76780AA0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350" y="1794480"/>
            <a:ext cx="2855399" cy="33901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95BA96-CE51-4B2D-8119-25818D665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099" y="2008078"/>
            <a:ext cx="2785175" cy="3299044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C7289E6-DEFB-4ED1-A968-C9F9F5B7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6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CDF472-A120-4388-B408-5D65E9F63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40" y="1019129"/>
            <a:ext cx="4339310" cy="7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6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49372-86A8-4FEF-B97E-ACDCE222B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11" y="5084876"/>
            <a:ext cx="5440206" cy="1733558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Tw Cen MT" panose="020B0602020104020603" pitchFamily="34" charset="0"/>
              </a:rPr>
              <a:t>Strategic Priority 1: Advancing Health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D2947-48BF-421A-B13C-6DC8ECA04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588" y="1718781"/>
            <a:ext cx="2825409" cy="5175853"/>
          </a:xfrm>
        </p:spPr>
        <p:txBody>
          <a:bodyPr anchor="ctr">
            <a:normAutofit/>
          </a:bodyPr>
          <a:lstStyle/>
          <a:p>
            <a:r>
              <a:rPr lang="en-US" sz="1900" dirty="0">
                <a:solidFill>
                  <a:srgbClr val="FFFFFF"/>
                </a:solidFill>
                <a:latin typeface="Tw Cen MT" panose="020B0602020104020603" pitchFamily="34" charset="0"/>
              </a:rPr>
              <a:t>Goal 1: Expand understanding and dialogue of what creates health and what creates inequities.</a:t>
            </a:r>
          </a:p>
          <a:p>
            <a:r>
              <a:rPr lang="en-US" sz="1900" dirty="0">
                <a:solidFill>
                  <a:srgbClr val="FFFFFF"/>
                </a:solidFill>
                <a:latin typeface="Tw Cen MT" panose="020B0602020104020603" pitchFamily="34" charset="0"/>
              </a:rPr>
              <a:t>Goal 2: Support comprehensive place-based strategies to improve health. </a:t>
            </a:r>
          </a:p>
          <a:p>
            <a:r>
              <a:rPr lang="en-US" sz="1900" dirty="0">
                <a:solidFill>
                  <a:srgbClr val="FFFFFF"/>
                </a:solidFill>
                <a:latin typeface="Tw Cen MT" panose="020B0602020104020603" pitchFamily="34" charset="0"/>
              </a:rPr>
              <a:t>Goal 3: Strengthen workforce development opportunities for all staff to integrate equity into practice.</a:t>
            </a:r>
          </a:p>
          <a:p>
            <a:pPr marL="0" indent="0">
              <a:buNone/>
            </a:pPr>
            <a:endParaRPr lang="en-US" sz="19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A9B9A-82BF-4415-ACE4-E9D69797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0799" y="6970834"/>
            <a:ext cx="803276" cy="29260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B169EF-B947-452D-AC08-7D13329BC553}" type="slidenum">
              <a:rPr lang="en-US" sz="11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9CC6F5-2D7B-44C2-87F7-07CDF3B11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625" y="5029200"/>
            <a:ext cx="5823103" cy="2095217"/>
          </a:xfrm>
          <a:prstGeom prst="rect">
            <a:avLst/>
          </a:prstGeom>
          <a:solidFill>
            <a:srgbClr val="1D3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86D53A-0C90-4014-949E-428709D896C8}"/>
              </a:ext>
            </a:extLst>
          </p:cNvPr>
          <p:cNvSpPr txBox="1">
            <a:spLocks/>
          </p:cNvSpPr>
          <p:nvPr/>
        </p:nvSpPr>
        <p:spPr>
          <a:xfrm>
            <a:off x="584911" y="5237276"/>
            <a:ext cx="5440206" cy="1733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9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40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  <a:latin typeface="Tw Cen MT" panose="020B0602020104020603" pitchFamily="34" charset="0"/>
              </a:rPr>
              <a:t>Strategic Priority 2:  Treating &amp; Preventing Substance Use Disorders</a:t>
            </a:r>
            <a:br>
              <a:rPr lang="en-US" sz="40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en-US" sz="4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8628DB-1B55-456D-B5FE-8564F85D3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8490" y="495580"/>
            <a:ext cx="3576881" cy="662883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196FBE1-2082-45C1-A459-3A11760F2E55}"/>
              </a:ext>
            </a:extLst>
          </p:cNvPr>
          <p:cNvSpPr txBox="1">
            <a:spLocks/>
          </p:cNvSpPr>
          <p:nvPr/>
        </p:nvSpPr>
        <p:spPr>
          <a:xfrm>
            <a:off x="6776588" y="1131306"/>
            <a:ext cx="2825409" cy="5175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43848" indent="-243848" algn="l" defTabSz="975390" rtl="0" eaLnBrk="1" latinLnBrk="0" hangingPunct="1">
              <a:lnSpc>
                <a:spcPct val="9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Goal 1: </a:t>
            </a:r>
            <a:r>
              <a:rPr lang="en-US" sz="1800" dirty="0">
                <a:solidFill>
                  <a:schemeClr val="bg1"/>
                </a:solidFill>
                <a:latin typeface="Tw Cen MT" panose="020B0602020104020603" pitchFamily="34" charset="0"/>
              </a:rPr>
              <a:t>Increase awareness about substance use disorders among Boston residents.</a:t>
            </a:r>
          </a:p>
          <a:p>
            <a:r>
              <a:rPr lang="en-US" sz="1800" dirty="0">
                <a:solidFill>
                  <a:schemeClr val="bg1"/>
                </a:solidFill>
              </a:rPr>
              <a:t>Goal 2: </a:t>
            </a:r>
            <a:r>
              <a:rPr lang="en-US" sz="1800" dirty="0">
                <a:solidFill>
                  <a:schemeClr val="bg1"/>
                </a:solidFill>
                <a:latin typeface="Tw Cen MT" panose="020B0602020104020603" pitchFamily="34" charset="0"/>
              </a:rPr>
              <a:t>Expand BPHC capacity to provide harm reduction services.</a:t>
            </a:r>
          </a:p>
          <a:p>
            <a:r>
              <a:rPr lang="en-US" sz="1800" dirty="0">
                <a:solidFill>
                  <a:schemeClr val="bg1"/>
                </a:solidFill>
              </a:rPr>
              <a:t>Goal 3: </a:t>
            </a:r>
            <a:r>
              <a:rPr lang="en-US" sz="1800" dirty="0">
                <a:solidFill>
                  <a:schemeClr val="bg1"/>
                </a:solidFill>
                <a:latin typeface="Tw Cen MT" panose="020B0602020104020603" pitchFamily="34" charset="0"/>
              </a:rPr>
              <a:t>Expand BPHC’s role to address disparities in access to the continuum of recovery services.</a:t>
            </a:r>
          </a:p>
          <a:p>
            <a:r>
              <a:rPr lang="en-US" sz="1800" dirty="0">
                <a:solidFill>
                  <a:schemeClr val="bg1"/>
                </a:solidFill>
              </a:rPr>
              <a:t>Goal 4: </a:t>
            </a:r>
            <a:r>
              <a:rPr lang="en-US" sz="1800" dirty="0">
                <a:solidFill>
                  <a:schemeClr val="bg1"/>
                </a:solidFill>
                <a:latin typeface="Tw Cen MT" panose="020B0602020104020603" pitchFamily="34" charset="0"/>
              </a:rPr>
              <a:t>Expand BPHC’s capacity to engage in substance use prevention.</a:t>
            </a:r>
          </a:p>
          <a:p>
            <a:r>
              <a:rPr lang="en-US" sz="1800" dirty="0">
                <a:solidFill>
                  <a:schemeClr val="bg1"/>
                </a:solidFill>
                <a:latin typeface="Tw Cen MT" panose="020B0602020104020603" pitchFamily="34" charset="0"/>
              </a:rPr>
              <a:t>Goal 5: Improve surveillance efforts to better understand community need and effectively measure impact of programs.</a:t>
            </a:r>
          </a:p>
          <a:p>
            <a:endParaRPr lang="en-US" sz="18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CD36B9B6-7031-4794-95F4-7E10FB42E15D}"/>
              </a:ext>
            </a:extLst>
          </p:cNvPr>
          <p:cNvSpPr txBox="1">
            <a:spLocks/>
          </p:cNvSpPr>
          <p:nvPr/>
        </p:nvSpPr>
        <p:spPr>
          <a:xfrm>
            <a:off x="9093199" y="7123234"/>
            <a:ext cx="803276" cy="292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B2B169EF-B947-452D-AC08-7D13329BC553}" type="slidenum">
              <a:rPr lang="en-US" sz="1100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Image result for BPHC Recovery Services">
            <a:extLst>
              <a:ext uri="{FF2B5EF4-FFF2-40B4-BE49-F238E27FC236}">
                <a16:creationId xmlns:a16="http://schemas.microsoft.com/office/drawing/2014/main" id="{5DD4984B-2C01-4906-AAD6-769924E9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1" y="542925"/>
            <a:ext cx="3594026" cy="239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7BF09B51-4D63-4FF9-AEF7-657A4DB41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7" y="259080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8097797-B904-4FA4-B818-FB73FA534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030863"/>
              </p:ext>
            </p:extLst>
          </p:nvPr>
        </p:nvGraphicFramePr>
        <p:xfrm>
          <a:off x="422982" y="1033945"/>
          <a:ext cx="9521118" cy="48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592">
                  <a:extLst>
                    <a:ext uri="{9D8B030D-6E8A-4147-A177-3AD203B41FA5}">
                      <a16:colId xmlns:a16="http://schemas.microsoft.com/office/drawing/2014/main" val="1871165406"/>
                    </a:ext>
                  </a:extLst>
                </a:gridCol>
                <a:gridCol w="6435326">
                  <a:extLst>
                    <a:ext uri="{9D8B030D-6E8A-4147-A177-3AD203B41FA5}">
                      <a16:colId xmlns:a16="http://schemas.microsoft.com/office/drawing/2014/main" val="114447646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25688290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r>
                        <a:rPr lang="en-US" sz="1600" dirty="0"/>
                        <a:t>GOAL</a:t>
                      </a:r>
                    </a:p>
                  </a:txBody>
                  <a:tcPr marL="20320" marR="20320" marT="10160" marB="1016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OBJECTIVE</a:t>
                      </a:r>
                    </a:p>
                  </a:txBody>
                  <a:tcPr marL="20320" marR="20320" marT="10160" marB="1016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 marL="20320" marR="20320" marT="10160" marB="10160" anchor="ctr"/>
                </a:tc>
                <a:extLst>
                  <a:ext uri="{0D108BD9-81ED-4DB2-BD59-A6C34878D82A}">
                    <a16:rowId xmlns:a16="http://schemas.microsoft.com/office/drawing/2014/main" val="2321769604"/>
                  </a:ext>
                </a:extLst>
              </a:tr>
              <a:tr h="223520">
                <a:tc rowSpan="3">
                  <a:txBody>
                    <a:bodyPr/>
                    <a:lstStyle/>
                    <a:p>
                      <a:r>
                        <a:rPr lang="en-US" sz="1300" dirty="0"/>
                        <a:t>1: Increase awareness about substance use disorders among Boston residents.</a:t>
                      </a:r>
                    </a:p>
                  </a:txBody>
                  <a:tcPr marL="20320" marR="20320" marT="10160" marB="10160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A. Identify substance use disorder training opportunities for BPHC employees.</a:t>
                      </a:r>
                    </a:p>
                  </a:txBody>
                  <a:tcPr marL="20320" marR="20320" marT="10160" marB="10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34019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B. Build internal capacity to deliver substance use information through program encounters.</a:t>
                      </a:r>
                    </a:p>
                  </a:txBody>
                  <a:tcPr marL="20320" marR="20320" marT="10160" marB="1016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027401"/>
                  </a:ext>
                </a:extLst>
              </a:tr>
              <a:tr h="528155">
                <a:tc v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C. Enhance ability for dialogue with neighborhood groups and residents with questions and concerns about SUD and homelessness issues in their neighborhood.</a:t>
                      </a:r>
                    </a:p>
                  </a:txBody>
                  <a:tcPr marL="20320" marR="20320" marT="10160" marB="10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16798"/>
                  </a:ext>
                </a:extLst>
              </a:tr>
              <a:tr h="223520">
                <a:tc rowSpan="4">
                  <a:txBody>
                    <a:bodyPr/>
                    <a:lstStyle/>
                    <a:p>
                      <a:r>
                        <a:rPr lang="en-US" sz="1300" dirty="0"/>
                        <a:t>2: Expand capacity to provide harm reduction services.</a:t>
                      </a:r>
                    </a:p>
                  </a:txBody>
                  <a:tcPr marL="20320" marR="20320" marT="10160" marB="10160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A. Deliver overdose prevention trainings across BPHC staff.</a:t>
                      </a:r>
                    </a:p>
                  </a:txBody>
                  <a:tcPr marL="20320" marR="20320" marT="10160" marB="101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81953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B. Market overdose prevention training materials.</a:t>
                      </a:r>
                    </a:p>
                  </a:txBody>
                  <a:tcPr marL="20320" marR="20320" marT="10160" marB="1016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Completed</a:t>
                      </a:r>
                    </a:p>
                  </a:txBody>
                  <a:tcPr marL="20320" marR="20320" marT="10160" marB="1016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006711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C. Advocate for pharmacies and health centers to institute syringe take-back policies.</a:t>
                      </a:r>
                    </a:p>
                  </a:txBody>
                  <a:tcPr marL="20320" marR="20320" marT="10160" marB="1016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40357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D. Develop an engagement center to increase service access for individuals with SUD.</a:t>
                      </a:r>
                    </a:p>
                  </a:txBody>
                  <a:tcPr marL="20320" marR="20320" marT="10160" marB="1016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Completed</a:t>
                      </a:r>
                    </a:p>
                  </a:txBody>
                  <a:tcPr marL="20320" marR="20320" marT="10160" marB="1016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33908"/>
                  </a:ext>
                </a:extLst>
              </a:tr>
              <a:tr h="426720">
                <a:tc rowSpan="2">
                  <a:txBody>
                    <a:bodyPr/>
                    <a:lstStyle/>
                    <a:p>
                      <a:r>
                        <a:rPr lang="en-US" sz="1300" dirty="0"/>
                        <a:t>3: Expand role to address disparities in access to the continuum of recovery services.</a:t>
                      </a:r>
                    </a:p>
                  </a:txBody>
                  <a:tcPr marL="20320" marR="20320" marT="10160" marB="1016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A. Create a Boston provider consortium to address disparities in access to the continuum of recovery services.</a:t>
                      </a:r>
                    </a:p>
                  </a:txBody>
                  <a:tcPr marL="20320" marR="20320" marT="10160" marB="1016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82920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60960" marR="60960" marT="30480" marB="3048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B. Engage BPHC staff working with clients identified as experiencing disparities to provide information on SUD and recovery services.</a:t>
                      </a:r>
                    </a:p>
                  </a:txBody>
                  <a:tcPr marL="20320" marR="20320" marT="10160" marB="1016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22540"/>
                  </a:ext>
                </a:extLst>
              </a:tr>
              <a:tr h="223520">
                <a:tc rowSpan="3">
                  <a:txBody>
                    <a:bodyPr/>
                    <a:lstStyle/>
                    <a:p>
                      <a:r>
                        <a:rPr lang="en-US" sz="1300" dirty="0"/>
                        <a:t>4: Expand capacity to engage in substance use prevention.</a:t>
                      </a:r>
                    </a:p>
                  </a:txBody>
                  <a:tcPr marL="20320" marR="20320" marT="10160" marB="1016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A. Lead the city-wide prevention assessment and planning process.</a:t>
                      </a:r>
                    </a:p>
                  </a:txBody>
                  <a:tcPr marL="20320" marR="20320" marT="10160" marB="1016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Completed</a:t>
                      </a:r>
                    </a:p>
                  </a:txBody>
                  <a:tcPr marL="20320" marR="20320" marT="10160" marB="1016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085598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60960" marR="60960" marT="30480" marB="3048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B. Collaborate internally to increase capacity to provide  prevention messaging.</a:t>
                      </a:r>
                    </a:p>
                  </a:txBody>
                  <a:tcPr marL="20320" marR="20320" marT="10160" marB="1016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811648"/>
                  </a:ext>
                </a:extLst>
              </a:tr>
              <a:tr h="194073">
                <a:tc v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60960" marR="60960" marT="30480" marB="3048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C. Collaborate with BCYF centers to increase capacity to provide prevention messaging.</a:t>
                      </a:r>
                    </a:p>
                  </a:txBody>
                  <a:tcPr marL="20320" marR="20320" marT="10160" marB="1016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Not Started</a:t>
                      </a:r>
                    </a:p>
                  </a:txBody>
                  <a:tcPr marL="20320" marR="20320" marT="10160" marB="1016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022226"/>
                  </a:ext>
                </a:extLst>
              </a:tr>
              <a:tr h="558585">
                <a:tc>
                  <a:txBody>
                    <a:bodyPr/>
                    <a:lstStyle/>
                    <a:p>
                      <a:r>
                        <a:rPr lang="en-US" sz="1300" dirty="0"/>
                        <a:t>5: Improve surveillance</a:t>
                      </a:r>
                    </a:p>
                  </a:txBody>
                  <a:tcPr marL="20320" marR="20320" marT="10160" marB="1016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A: Expand and strengthen surveillance related to opioid use and treatment.</a:t>
                      </a:r>
                    </a:p>
                  </a:txBody>
                  <a:tcPr marL="20320" marR="20320" marT="10160" marB="1016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Ongoing</a:t>
                      </a:r>
                    </a:p>
                  </a:txBody>
                  <a:tcPr marL="20320" marR="20320" marT="10160" marB="101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07324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4D20209-40E6-47A2-A078-58D738ED7EF5}"/>
              </a:ext>
            </a:extLst>
          </p:cNvPr>
          <p:cNvSpPr txBox="1">
            <a:spLocks/>
          </p:cNvSpPr>
          <p:nvPr/>
        </p:nvSpPr>
        <p:spPr>
          <a:xfrm>
            <a:off x="556331" y="610263"/>
            <a:ext cx="7201161" cy="328090"/>
          </a:xfrm>
          <a:prstGeom prst="rect">
            <a:avLst/>
          </a:prstGeom>
        </p:spPr>
        <p:txBody>
          <a:bodyPr vert="horz" lIns="15804" tIns="7902" rIns="15804" bIns="7902" rtlCol="0" anchor="b">
            <a:noAutofit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75262"/>
            <a:r>
              <a:rPr lang="en-US" sz="2400" dirty="0">
                <a:solidFill>
                  <a:prstClr val="black"/>
                </a:solidFill>
                <a:latin typeface="Arial Black" panose="020B0A04020102020204" pitchFamily="34" charset="0"/>
              </a:rPr>
              <a:t>STRATEGIC PRIORITY #2</a:t>
            </a: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: </a:t>
            </a:r>
          </a:p>
          <a:p>
            <a:pPr algn="l" defTabSz="975262"/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Treat and Prevent Substance Use Disorders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5EE307-6EF6-4F19-9C1B-067ECDBF8AFC}"/>
              </a:ext>
            </a:extLst>
          </p:cNvPr>
          <p:cNvSpPr txBox="1"/>
          <p:nvPr/>
        </p:nvSpPr>
        <p:spPr>
          <a:xfrm>
            <a:off x="422982" y="5919801"/>
            <a:ext cx="8914865" cy="127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2385"/>
            <a:r>
              <a:rPr lang="en-US" b="1" u="sng" dirty="0">
                <a:solidFill>
                  <a:prstClr val="black"/>
                </a:solidFill>
                <a:latin typeface="Calibri" panose="020F0502020204030204"/>
              </a:rPr>
              <a:t>Implementation Highlights</a:t>
            </a:r>
          </a:p>
          <a:p>
            <a:pPr marL="285750" indent="-285750" defTabSz="152385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prstClr val="black"/>
                </a:solidFill>
                <a:latin typeface="Calibri" panose="020F0502020204030204"/>
              </a:rPr>
              <a:t>Opened Engagement Center and secured $500K in state resources and $1.8M in FY19 City Budget</a:t>
            </a:r>
          </a:p>
          <a:p>
            <a:pPr marL="285750" indent="-285750" defTabSz="152385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prstClr val="black"/>
                </a:solidFill>
                <a:latin typeface="Calibri" panose="020F0502020204030204"/>
              </a:rPr>
              <a:t>Co-convened cross sectoral meeting re: opioid overdoses</a:t>
            </a:r>
          </a:p>
          <a:p>
            <a:pPr marL="285750" indent="-285750" defTabSz="152385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prstClr val="black"/>
                </a:solidFill>
                <a:latin typeface="Calibri" panose="020F0502020204030204"/>
              </a:rPr>
              <a:t>Convened Data Action Team to improve surveillance </a:t>
            </a:r>
          </a:p>
          <a:p>
            <a:pPr marL="285750" indent="-285750" defTabSz="152385">
              <a:buFont typeface="Arial" panose="020B0604020202020204" pitchFamily="34" charset="0"/>
              <a:buChar char="•"/>
            </a:pPr>
            <a:r>
              <a:rPr lang="en-US" sz="1467" dirty="0">
                <a:solidFill>
                  <a:prstClr val="black"/>
                </a:solidFill>
                <a:latin typeface="Calibri" panose="020F0502020204030204"/>
              </a:rPr>
              <a:t>Implemented overdose prevention trainings at new employee orientation and with other departments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A4FDAA-4288-4322-9BEB-BF6291DC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8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09495C-7E97-487E-B1DE-2A2F6E218E10}"/>
              </a:ext>
            </a:extLst>
          </p:cNvPr>
          <p:cNvGrpSpPr/>
          <p:nvPr/>
        </p:nvGrpSpPr>
        <p:grpSpPr>
          <a:xfrm>
            <a:off x="8415584" y="157430"/>
            <a:ext cx="1426916" cy="751139"/>
            <a:chOff x="7671223" y="2543285"/>
            <a:chExt cx="4274734" cy="217847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1E915F-7061-4156-A653-6EBFC732E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1223" y="2543285"/>
              <a:ext cx="4274734" cy="217847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2B98A7-EE37-4719-A206-0C3A134A9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09468">
              <a:off x="9046421" y="2701485"/>
              <a:ext cx="2623622" cy="154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732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9A5F-BF42-4E6D-BBDB-F05F3C9F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Tw Cen MT" panose="020B0602020104020603" pitchFamily="34" charset="0"/>
              </a:rPr>
              <a:t>Strategic Priority 2:  How are we doing?</a:t>
            </a:r>
            <a:br>
              <a:rPr lang="en-US" sz="4400" dirty="0">
                <a:latin typeface="Tw Cen MT" panose="020B0602020104020603" pitchFamily="34" charset="0"/>
              </a:rPr>
            </a:br>
            <a:endParaRPr lang="en-US" sz="4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742B78-3CA7-484C-BD14-8EC2330DE100}"/>
              </a:ext>
            </a:extLst>
          </p:cNvPr>
          <p:cNvGrpSpPr/>
          <p:nvPr/>
        </p:nvGrpSpPr>
        <p:grpSpPr>
          <a:xfrm>
            <a:off x="1938148" y="1803402"/>
            <a:ext cx="1579752" cy="1020685"/>
            <a:chOff x="11201111" y="7863458"/>
            <a:chExt cx="2318881" cy="14194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F1E5E4-735A-4061-9F42-29AF7DBF2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1111" y="7964539"/>
              <a:ext cx="2318881" cy="13183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83467E-A882-4ED7-BC4B-78BE59EAE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64190">
              <a:off x="11717402" y="8047706"/>
              <a:ext cx="1286298" cy="917802"/>
            </a:xfrm>
            <a:prstGeom prst="rect">
              <a:avLst/>
            </a:prstGeom>
          </p:spPr>
        </p:pic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75FA44EC-B698-495E-ACF9-1AEA4F8934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94150" y="1851272"/>
            <a:ext cx="6896100" cy="4640262"/>
          </a:xfrm>
          <a:prstGeom prst="rect">
            <a:avLst/>
          </a:prstGeom>
        </p:spPr>
        <p:txBody>
          <a:bodyPr vert="horz" lIns="15804" tIns="7902" rIns="15804" bIns="7902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304770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Examples:</a:t>
            </a:r>
          </a:p>
          <a:p>
            <a:pPr marL="20306" indent="-20306" algn="l" defTabSz="304770">
              <a:buFont typeface="Arial" pitchFamily="34" charset="0"/>
              <a:buChar char="•"/>
            </a:pPr>
            <a:r>
              <a:rPr lang="en-US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CareZone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 Collaborative</a:t>
            </a:r>
          </a:p>
          <a:p>
            <a:pPr marL="20306" indent="-20306" algn="l" defTabSz="304770">
              <a:buFont typeface="Arial" pitchFamily="34" charset="0"/>
              <a:buChar char="•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 311 Paths</a:t>
            </a:r>
          </a:p>
          <a:p>
            <a:pPr marL="20306" indent="-20306" algn="l" defTabSz="304770">
              <a:buFont typeface="Arial" pitchFamily="34" charset="0"/>
              <a:buChar char="•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 Stigma (BPHC/GE Foundation)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DF57BB1-663C-47BF-A731-2806671C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9EF-B947-452D-AC08-7D13329BC553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https://pbs.twimg.com/media/C5nCGvJWgAEoBnN.jpg">
            <a:extLst>
              <a:ext uri="{FF2B5EF4-FFF2-40B4-BE49-F238E27FC236}">
                <a16:creationId xmlns:a16="http://schemas.microsoft.com/office/drawing/2014/main" id="{685B37F2-968B-4A24-BA6D-275728731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8" y="3524254"/>
            <a:ext cx="2984500" cy="250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eak With Empathy">
            <a:extLst>
              <a:ext uri="{FF2B5EF4-FFF2-40B4-BE49-F238E27FC236}">
                <a16:creationId xmlns:a16="http://schemas.microsoft.com/office/drawing/2014/main" id="{CE62DEBE-5962-4F7C-88EC-869CCCF71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29" y="4171403"/>
            <a:ext cx="5050056" cy="239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3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3C53C543696940AF9F1F64457EF3D0" ma:contentTypeVersion="1" ma:contentTypeDescription="Create a new document." ma:contentTypeScope="" ma:versionID="957395c865246ac1af4b4b14381366a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49D1B52-CD8D-4892-BA1D-C807AC5E2E0F}"/>
</file>

<file path=customXml/itemProps2.xml><?xml version="1.0" encoding="utf-8"?>
<ds:datastoreItem xmlns:ds="http://schemas.openxmlformats.org/officeDocument/2006/customXml" ds:itemID="{BF61A39B-845D-4552-BD7A-68985BC81D3A}"/>
</file>

<file path=customXml/itemProps3.xml><?xml version="1.0" encoding="utf-8"?>
<ds:datastoreItem xmlns:ds="http://schemas.openxmlformats.org/officeDocument/2006/customXml" ds:itemID="{811E8620-1294-4B96-B4E4-754250EE4FE8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3087</Words>
  <Application>Microsoft Office PowerPoint</Application>
  <PresentationFormat>Custom</PresentationFormat>
  <Paragraphs>419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Times New Roman</vt:lpstr>
      <vt:lpstr>Tw Cen MT</vt:lpstr>
      <vt:lpstr>Wingdings</vt:lpstr>
      <vt:lpstr>Office Theme</vt:lpstr>
      <vt:lpstr>1_Office Theme</vt:lpstr>
      <vt:lpstr>Charting a Strategic Direction for the Future</vt:lpstr>
      <vt:lpstr>Alignment across plans</vt:lpstr>
      <vt:lpstr>PowerPoint Presentation</vt:lpstr>
      <vt:lpstr>Strategic Priority 1: Advancing Health Equity</vt:lpstr>
      <vt:lpstr>PowerPoint Presentation</vt:lpstr>
      <vt:lpstr>Strategic Priority 1: How are we doing?</vt:lpstr>
      <vt:lpstr>Strategic Priority 1: Advancing Health Equity</vt:lpstr>
      <vt:lpstr>PowerPoint Presentation</vt:lpstr>
      <vt:lpstr>Strategic Priority 2:  How are we doing? </vt:lpstr>
      <vt:lpstr>PowerPoint Presentation</vt:lpstr>
      <vt:lpstr>PowerPoint Presentation</vt:lpstr>
      <vt:lpstr>Strategic Priority 3: How are we doing? </vt:lpstr>
      <vt:lpstr>BPHC services/activities and support to ACOs</vt:lpstr>
      <vt:lpstr>Where do we go from here? </vt:lpstr>
      <vt:lpstr>Discussion questions</vt:lpstr>
      <vt:lpstr>Appendix</vt:lpstr>
      <vt:lpstr>PRIORITY FOCUS AREA #1: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and Priorities Update</dc:title>
  <dc:creator>ValdesLupi, Monica</dc:creator>
  <cp:lastModifiedBy>Hussey, Kathleen</cp:lastModifiedBy>
  <cp:revision>4</cp:revision>
  <dcterms:created xsi:type="dcterms:W3CDTF">2018-07-16T10:27:11Z</dcterms:created>
  <dcterms:modified xsi:type="dcterms:W3CDTF">2018-07-16T12:05:16Z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0x010100303C53C543696940AF9F1F64457EF3D0</vt:lpwstr>
  </property>
</Properties>
</file>