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sldIdLst>
    <p:sldId id="264" r:id="rId5"/>
    <p:sldId id="258" r:id="rId6"/>
    <p:sldId id="261" r:id="rId7"/>
    <p:sldId id="262" r:id="rId8"/>
    <p:sldId id="263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085" autoAdjust="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38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CA1B83-E79C-4669-BFD1-DA1EB0BB2484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D20D3-2315-4153-AA5E-6CCCA5340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56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D20D3-2315-4153-AA5E-6CCCA53400F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042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6F0B-A33D-454E-87CF-582783F8F1AE}" type="datetime1">
              <a:rPr lang="en-US" smtClean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1A5F-1259-A04D-8FE5-9797247C8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661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FD0F-03A9-4AB8-A749-0117859239DD}" type="datetime1">
              <a:rPr lang="en-US" smtClean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1A5F-1259-A04D-8FE5-9797247C8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693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587E-ECDD-41E3-8803-7D834EAB1AEC}" type="datetime1">
              <a:rPr lang="en-US" smtClean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1A5F-1259-A04D-8FE5-9797247C8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2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A5B01-8511-479D-AF51-483EB9D2AA20}" type="datetime1">
              <a:rPr lang="en-US" smtClean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1A5F-1259-A04D-8FE5-9797247C8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731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597C6-E0A7-40F9-99E1-01DCCF091B84}" type="datetime1">
              <a:rPr lang="en-US" smtClean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1A5F-1259-A04D-8FE5-9797247C8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52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6698C-CE3B-45A9-88A2-24B161AF042B}" type="datetime1">
              <a:rPr lang="en-US" smtClean="0"/>
              <a:t>4/11/2018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1A5F-1259-A04D-8FE5-9797247C8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92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3196D-F1EB-4563-B63C-0CB40511D87B}" type="datetime1">
              <a:rPr lang="en-US" smtClean="0"/>
              <a:t>4/11/2018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1A5F-1259-A04D-8FE5-9797247C8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364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FC8F-7BB2-439D-9CFC-3D67A29234FE}" type="datetime1">
              <a:rPr lang="en-US" smtClean="0"/>
              <a:t>4/11/2018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1A5F-1259-A04D-8FE5-9797247C8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826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8BBD3-7A1E-48ED-A88B-845565059C78}" type="datetime1">
              <a:rPr lang="en-US" smtClean="0"/>
              <a:t>4/11/2018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1A5F-1259-A04D-8FE5-9797247C8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1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20B28-9755-4041-92B2-30DA1D1EE669}" type="datetime1">
              <a:rPr lang="en-US" smtClean="0"/>
              <a:t>4/11/2018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1A5F-1259-A04D-8FE5-9797247C8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538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6918B-E0A8-41D7-8EE5-B69BA47A4200}" type="datetime1">
              <a:rPr lang="en-US" smtClean="0"/>
              <a:t>4/11/2018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1A5F-1259-A04D-8FE5-9797247C8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010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C5536-AD4C-4D7D-B928-0EC1F4D0CD60}" type="datetime1">
              <a:rPr lang="en-US" smtClean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DRAFT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B1A5F-1259-A04D-8FE5-9797247C8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932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C8638D-54C7-47A4-9F1C-99CF2743B8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Operational Assessment</a:t>
            </a:r>
            <a:br>
              <a:rPr lang="en-US" dirty="0"/>
            </a:br>
            <a:r>
              <a:rPr lang="en-US" dirty="0"/>
              <a:t>Boston Public Health Commission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21E9B58E-D5FC-45AC-BAD6-7CC46E80CD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April 2018</a:t>
            </a:r>
          </a:p>
        </p:txBody>
      </p:sp>
      <p:pic>
        <p:nvPicPr>
          <p:cNvPr id="6" name="Picture 5" descr="bphc_blue_logo.png">
            <a:extLst>
              <a:ext uri="{FF2B5EF4-FFF2-40B4-BE49-F238E27FC236}">
                <a16:creationId xmlns:a16="http://schemas.microsoft.com/office/drawing/2014/main" id="{3DAF8791-608D-4442-8567-F95A5BE17E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210" y="5025157"/>
            <a:ext cx="1320368" cy="1453169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3347D49-01B1-417D-9350-2DDCD512B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586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94"/>
            <a:ext cx="8229600" cy="1143000"/>
          </a:xfrm>
        </p:spPr>
        <p:txBody>
          <a:bodyPr/>
          <a:lstStyle/>
          <a:p>
            <a:r>
              <a:rPr lang="en-US" dirty="0">
                <a:latin typeface="Abadi MT Condensed Extra Bold"/>
                <a:cs typeface="Abadi MT Condensed Extra Bold"/>
              </a:rPr>
              <a:t>Timeline and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8518" y="1080544"/>
            <a:ext cx="8229600" cy="4525963"/>
          </a:xfrm>
        </p:spPr>
        <p:txBody>
          <a:bodyPr>
            <a:normAutofit fontScale="25000" lnSpcReduction="20000"/>
          </a:bodyPr>
          <a:lstStyle/>
          <a:p>
            <a:r>
              <a:rPr lang="en-US" sz="6400" dirty="0">
                <a:cs typeface="Gill Sans MT"/>
              </a:rPr>
              <a:t>Timeline: </a:t>
            </a:r>
          </a:p>
          <a:p>
            <a:pPr lvl="1"/>
            <a:r>
              <a:rPr lang="en-US" sz="6400" dirty="0">
                <a:cs typeface="Gill Sans MT"/>
              </a:rPr>
              <a:t>EY Phase 1: began in March 2017 and concluded in November 2017</a:t>
            </a:r>
          </a:p>
          <a:p>
            <a:pPr lvl="1"/>
            <a:r>
              <a:rPr lang="en-US" sz="6400" dirty="0">
                <a:cs typeface="Gill Sans MT"/>
              </a:rPr>
              <a:t>EY Phase 2: began December 2017 – ongoing</a:t>
            </a:r>
          </a:p>
          <a:p>
            <a:pPr lvl="1"/>
            <a:r>
              <a:rPr lang="en-US" sz="6400" dirty="0">
                <a:cs typeface="Gill Sans MT"/>
              </a:rPr>
              <a:t>EY Phase 3:  kick off April 2018</a:t>
            </a:r>
          </a:p>
          <a:p>
            <a:pPr lvl="1"/>
            <a:endParaRPr lang="en-US" sz="6400" dirty="0">
              <a:cs typeface="Gill Sans MT"/>
            </a:endParaRPr>
          </a:p>
          <a:p>
            <a:r>
              <a:rPr lang="en-US" sz="6400" dirty="0">
                <a:cs typeface="Gill Sans MT"/>
              </a:rPr>
              <a:t>Phase 1 Scope: Accounting and Finance, Information Technology, Privacy, Property, EMS, Homeless, Recovery </a:t>
            </a:r>
          </a:p>
          <a:p>
            <a:pPr marL="0" indent="0">
              <a:buNone/>
            </a:pPr>
            <a:endParaRPr lang="en-US" sz="6400" dirty="0">
              <a:cs typeface="Gill Sans MT"/>
            </a:endParaRPr>
          </a:p>
          <a:p>
            <a:r>
              <a:rPr lang="en-US" sz="6400" dirty="0">
                <a:cs typeface="Gill Sans MT"/>
              </a:rPr>
              <a:t>Included processes and internal controls over the following areas:</a:t>
            </a:r>
          </a:p>
          <a:p>
            <a:pPr lvl="1"/>
            <a:r>
              <a:rPr lang="en-US" sz="6400" dirty="0"/>
              <a:t>Financial: Internal Controls, Post Awards Grants, Budgeting, Billing and AR Management, Procurement and Accounts Payable, and HR/Payroll</a:t>
            </a:r>
          </a:p>
          <a:p>
            <a:pPr lvl="1" fontAlgn="ctr"/>
            <a:r>
              <a:rPr lang="en-US" sz="6400" dirty="0"/>
              <a:t>Information Technology</a:t>
            </a:r>
          </a:p>
          <a:p>
            <a:pPr lvl="1" fontAlgn="ctr"/>
            <a:r>
              <a:rPr lang="en-US" sz="6400" dirty="0"/>
              <a:t>Privacy and Security</a:t>
            </a:r>
          </a:p>
          <a:p>
            <a:pPr lvl="1" fontAlgn="ctr"/>
            <a:r>
              <a:rPr lang="en-US" sz="6400" dirty="0"/>
              <a:t>Facilities and property management</a:t>
            </a:r>
          </a:p>
          <a:p>
            <a:pPr lvl="1"/>
            <a:r>
              <a:rPr lang="en-US" sz="6400" dirty="0"/>
              <a:t>Inventory Management</a:t>
            </a:r>
          </a:p>
          <a:p>
            <a:pPr lvl="1"/>
            <a:r>
              <a:rPr lang="en-US" sz="6400" dirty="0"/>
              <a:t>Controlled Substances</a:t>
            </a:r>
          </a:p>
          <a:p>
            <a:pPr lvl="1" fontAlgn="ctr"/>
            <a:endParaRPr lang="en-US" dirty="0"/>
          </a:p>
          <a:p>
            <a:pPr fontAlgn="ctr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>
              <a:cs typeface="Gill Sans M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C8F24C-3574-4E1E-AA3A-C6ADCA975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400" b="1" dirty="0"/>
              <a:t>DRAFT</a:t>
            </a:r>
          </a:p>
        </p:txBody>
      </p:sp>
    </p:spTree>
    <p:extLst>
      <p:ext uri="{BB962C8B-B14F-4D97-AF65-F5344CB8AC3E}">
        <p14:creationId xmlns:p14="http://schemas.microsoft.com/office/powerpoint/2010/main" val="24702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45"/>
            <a:ext cx="8229600" cy="1143000"/>
          </a:xfrm>
        </p:spPr>
        <p:txBody>
          <a:bodyPr/>
          <a:lstStyle/>
          <a:p>
            <a:r>
              <a:rPr lang="en-US" dirty="0">
                <a:latin typeface="Abadi MT Condensed Extra Bold"/>
                <a:cs typeface="Abadi MT Condensed Extra Bold"/>
              </a:rPr>
              <a:t>Phase 1 Key Findings (#86)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56145"/>
            <a:ext cx="8372724" cy="4525963"/>
          </a:xfrm>
        </p:spPr>
        <p:txBody>
          <a:bodyPr numCol="2">
            <a:noAutofit/>
          </a:bodyPr>
          <a:lstStyle/>
          <a:p>
            <a:pPr fontAlgn="ctr"/>
            <a:r>
              <a:rPr lang="en-US" sz="1600" u="sng" dirty="0"/>
              <a:t>Financial</a:t>
            </a:r>
            <a:r>
              <a:rPr lang="en-US" sz="1600" dirty="0"/>
              <a:t>:</a:t>
            </a:r>
          </a:p>
          <a:p>
            <a:pPr lvl="1" fontAlgn="ctr"/>
            <a:r>
              <a:rPr lang="en-US" sz="1600" dirty="0"/>
              <a:t>Process and internal controls over financial reporting</a:t>
            </a:r>
          </a:p>
          <a:p>
            <a:pPr lvl="1" fontAlgn="ctr"/>
            <a:r>
              <a:rPr lang="en-US" sz="1600" dirty="0"/>
              <a:t>Grants billing and reporting </a:t>
            </a:r>
          </a:p>
          <a:p>
            <a:pPr lvl="1" fontAlgn="ctr"/>
            <a:r>
              <a:rPr lang="en-US" sz="1600" dirty="0"/>
              <a:t>Accounts Payable processing, internal controls and segregation of duties</a:t>
            </a:r>
          </a:p>
          <a:p>
            <a:pPr lvl="1" fontAlgn="ctr"/>
            <a:r>
              <a:rPr lang="en-US" sz="1600" dirty="0"/>
              <a:t>Patient billing, collections and denials management: EMS and Bureaus</a:t>
            </a:r>
          </a:p>
          <a:p>
            <a:pPr fontAlgn="ctr"/>
            <a:r>
              <a:rPr lang="en-US" sz="1600" u="sng" dirty="0"/>
              <a:t>Controlled Substances</a:t>
            </a:r>
            <a:r>
              <a:rPr lang="en-US" sz="1600" dirty="0"/>
              <a:t>:</a:t>
            </a:r>
          </a:p>
          <a:p>
            <a:pPr lvl="1" fontAlgn="ctr"/>
            <a:r>
              <a:rPr lang="en-US" sz="1600" dirty="0"/>
              <a:t>Documentation and internal controls over controlled substance inventory at EMS and Homeless Services, and Recovery Services</a:t>
            </a:r>
          </a:p>
          <a:p>
            <a:pPr fontAlgn="ctr"/>
            <a:r>
              <a:rPr lang="en-US" sz="1600" u="sng" dirty="0"/>
              <a:t>IT</a:t>
            </a:r>
            <a:r>
              <a:rPr lang="en-US" sz="1600" dirty="0"/>
              <a:t>:</a:t>
            </a:r>
          </a:p>
          <a:p>
            <a:pPr lvl="1" fontAlgn="ctr"/>
            <a:r>
              <a:rPr lang="en-US" sz="1600" dirty="0"/>
              <a:t>Outdated Information Technology (infrastructure and software)</a:t>
            </a:r>
          </a:p>
          <a:p>
            <a:pPr fontAlgn="ctr"/>
            <a:endParaRPr lang="en-US" sz="1600" dirty="0"/>
          </a:p>
          <a:p>
            <a:pPr fontAlgn="ctr"/>
            <a:endParaRPr lang="en-US" sz="1600" dirty="0"/>
          </a:p>
          <a:p>
            <a:pPr fontAlgn="ctr"/>
            <a:endParaRPr lang="en-US" sz="1600" dirty="0"/>
          </a:p>
          <a:p>
            <a:pPr fontAlgn="ctr"/>
            <a:r>
              <a:rPr lang="en-US" sz="1600" u="sng" dirty="0"/>
              <a:t>Privacy and Security</a:t>
            </a:r>
            <a:r>
              <a:rPr lang="en-US" sz="1600" dirty="0"/>
              <a:t>:</a:t>
            </a:r>
          </a:p>
          <a:p>
            <a:pPr lvl="1" fontAlgn="ctr"/>
            <a:r>
              <a:rPr lang="en-US" sz="1600" dirty="0"/>
              <a:t>Privacy and HIPAA compliance and internal controls (protection of PHI and PII)</a:t>
            </a:r>
          </a:p>
          <a:p>
            <a:pPr marL="457200" lvl="1" indent="0" fontAlgn="ctr">
              <a:buNone/>
            </a:pPr>
            <a:endParaRPr lang="en-US" sz="1600" dirty="0"/>
          </a:p>
          <a:p>
            <a:pPr fontAlgn="ctr"/>
            <a:r>
              <a:rPr lang="en-US" sz="1600" u="sng" dirty="0"/>
              <a:t>Facilities and property management</a:t>
            </a:r>
            <a:r>
              <a:rPr lang="en-US" sz="1600" dirty="0"/>
              <a:t>: </a:t>
            </a:r>
          </a:p>
          <a:p>
            <a:pPr lvl="1" fontAlgn="ctr"/>
            <a:r>
              <a:rPr lang="en-US" sz="1600" dirty="0"/>
              <a:t>Facilities management and maintenance of properties</a:t>
            </a:r>
          </a:p>
          <a:p>
            <a:pPr marL="457200" lvl="1" indent="0" fontAlgn="ctr">
              <a:buNone/>
            </a:pPr>
            <a:endParaRPr lang="en-US" sz="1600" dirty="0"/>
          </a:p>
          <a:p>
            <a:pPr fontAlgn="ctr"/>
            <a:r>
              <a:rPr lang="en-US" sz="1600" u="sng" dirty="0"/>
              <a:t>Inventory management</a:t>
            </a:r>
            <a:r>
              <a:rPr lang="en-US" sz="1600" dirty="0"/>
              <a:t>:</a:t>
            </a:r>
          </a:p>
          <a:p>
            <a:pPr lvl="1" fontAlgn="ctr"/>
            <a:r>
              <a:rPr lang="en-US" sz="1600" dirty="0"/>
              <a:t>Physical access controls to drug and non-drug inventories</a:t>
            </a:r>
          </a:p>
          <a:p>
            <a:pPr fontAlgn="ctr"/>
            <a:r>
              <a:rPr lang="en-US" sz="1600" u="sng" dirty="0"/>
              <a:t>HR</a:t>
            </a:r>
            <a:r>
              <a:rPr lang="en-US" sz="1600" dirty="0"/>
              <a:t>:</a:t>
            </a:r>
          </a:p>
          <a:p>
            <a:pPr lvl="1" fontAlgn="ctr"/>
            <a:r>
              <a:rPr lang="en-US" sz="1600" dirty="0"/>
              <a:t>System access and controls to monitor access for terminated employees</a:t>
            </a:r>
          </a:p>
          <a:p>
            <a:pPr marL="457200" lvl="1" indent="0" fontAlgn="ctr">
              <a:buNone/>
            </a:pPr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b="1" dirty="0">
              <a:latin typeface="Gill Sans MT"/>
              <a:cs typeface="Gill Sans MT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CFEFD-050A-449B-82F1-323F8EE3B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DRAFT</a:t>
            </a:r>
          </a:p>
        </p:txBody>
      </p:sp>
    </p:spTree>
    <p:extLst>
      <p:ext uri="{BB962C8B-B14F-4D97-AF65-F5344CB8AC3E}">
        <p14:creationId xmlns:p14="http://schemas.microsoft.com/office/powerpoint/2010/main" val="2379952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badi MT Condensed Extra Bold"/>
                <a:cs typeface="Abadi MT Condensed Extra Bold"/>
              </a:rPr>
              <a:t>Progress to 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713" y="1417638"/>
            <a:ext cx="8229600" cy="4525963"/>
          </a:xfrm>
        </p:spPr>
        <p:txBody>
          <a:bodyPr>
            <a:normAutofit/>
          </a:bodyPr>
          <a:lstStyle/>
          <a:p>
            <a:pPr fontAlgn="ctr"/>
            <a:r>
              <a:rPr lang="en-US" sz="2200" dirty="0"/>
              <a:t>All findings related to controlled substances were remediated before the end of the assessment.</a:t>
            </a:r>
          </a:p>
          <a:p>
            <a:pPr lvl="1" fontAlgn="ctr"/>
            <a:r>
              <a:rPr lang="en-US" sz="1800" dirty="0"/>
              <a:t>Many other findings were also remediated prior to the completion of the assessment.</a:t>
            </a:r>
          </a:p>
          <a:p>
            <a:pPr lvl="1" fontAlgn="ctr"/>
            <a:r>
              <a:rPr lang="en-US" sz="1800" dirty="0"/>
              <a:t>Evidence to support the corrective actions were provided to the Assessment Team.</a:t>
            </a:r>
          </a:p>
          <a:p>
            <a:pPr fontAlgn="ctr"/>
            <a:r>
              <a:rPr lang="en-US" sz="2200" dirty="0"/>
              <a:t>An Action Tracker has been developed and a process to monitor all key findings has been developed.</a:t>
            </a:r>
          </a:p>
          <a:p>
            <a:pPr lvl="1" fontAlgn="ctr"/>
            <a:r>
              <a:rPr lang="en-US" sz="1800" dirty="0"/>
              <a:t>Executive Owners have been identified for all issues</a:t>
            </a:r>
          </a:p>
          <a:p>
            <a:pPr lvl="1" fontAlgn="ctr"/>
            <a:r>
              <a:rPr lang="en-US" sz="1800" dirty="0"/>
              <a:t>Management responses with specific action plan owners, including the expected date of implementation, have been documented</a:t>
            </a:r>
          </a:p>
          <a:p>
            <a:pPr fontAlgn="ctr"/>
            <a:r>
              <a:rPr lang="en-US" sz="2200" dirty="0"/>
              <a:t>Remediation plans will be tracked until fully implemented.</a:t>
            </a:r>
          </a:p>
          <a:p>
            <a:pPr lvl="1" fontAlgn="ctr"/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b="1" dirty="0">
              <a:latin typeface="Gill Sans MT"/>
              <a:cs typeface="Gill Sans M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E3E181-0E93-41DE-805F-6730EADE4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087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307"/>
            <a:ext cx="8229600" cy="1143000"/>
          </a:xfrm>
        </p:spPr>
        <p:txBody>
          <a:bodyPr/>
          <a:lstStyle/>
          <a:p>
            <a:r>
              <a:rPr lang="en-US" dirty="0">
                <a:latin typeface="Abadi MT Condensed Extra Bold"/>
                <a:cs typeface="Abadi MT Condensed Extra Bold"/>
              </a:rP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41772"/>
            <a:ext cx="8229600" cy="5242460"/>
          </a:xfrm>
        </p:spPr>
        <p:txBody>
          <a:bodyPr>
            <a:noAutofit/>
          </a:bodyPr>
          <a:lstStyle/>
          <a:p>
            <a:pPr fontAlgn="ctr"/>
            <a:r>
              <a:rPr lang="en-US" sz="2000" dirty="0"/>
              <a:t>Updates to:</a:t>
            </a:r>
          </a:p>
          <a:p>
            <a:pPr lvl="1" fontAlgn="ctr"/>
            <a:r>
              <a:rPr lang="en-US" sz="2000" dirty="0"/>
              <a:t>Internal stakeholders:</a:t>
            </a:r>
          </a:p>
          <a:p>
            <a:pPr lvl="2"/>
            <a:r>
              <a:rPr lang="en-US" dirty="0"/>
              <a:t>City Hall: HHS, Mayor’s Office, OBM, Press, IGR </a:t>
            </a:r>
          </a:p>
          <a:p>
            <a:pPr lvl="2"/>
            <a:r>
              <a:rPr lang="en-US" dirty="0"/>
              <a:t>Internal BPHC programs: </a:t>
            </a:r>
          </a:p>
          <a:p>
            <a:pPr marL="914400" lvl="2" indent="0">
              <a:buNone/>
            </a:pPr>
            <a:r>
              <a:rPr lang="en-US" dirty="0"/>
              <a:t>	a. Staff from BPHC programs that were covered by operational 	review: A&amp;F, 	EMS, Homeless, Recovery Services, General 	Counsel, ITS. </a:t>
            </a:r>
          </a:p>
          <a:p>
            <a:pPr marL="914400" lvl="2" indent="0">
              <a:buNone/>
            </a:pPr>
            <a:r>
              <a:rPr lang="en-US" dirty="0"/>
              <a:t>	b. Board of Health</a:t>
            </a:r>
          </a:p>
          <a:p>
            <a:pPr marL="914400" lvl="2" indent="0">
              <a:buNone/>
            </a:pPr>
            <a:r>
              <a:rPr lang="en-US" dirty="0"/>
              <a:t>	c. BPHC Senior Leadership Team</a:t>
            </a:r>
          </a:p>
          <a:p>
            <a:pPr marL="914400" lvl="2" indent="0">
              <a:buNone/>
            </a:pPr>
            <a:r>
              <a:rPr lang="en-US" dirty="0"/>
              <a:t>	d. BPHC Program Directors </a:t>
            </a:r>
          </a:p>
          <a:p>
            <a:pPr marL="857250" lvl="1" indent="-342900"/>
            <a:r>
              <a:rPr lang="en-US" sz="2000" dirty="0"/>
              <a:t>External stakeholders: City Council and Boston delegation; DPH (OEMS licensing body for emergency medical services; BSAS – funder and enforcement of substance addictions activities); DHCD (funder of BPHC Homeless Service programs). </a:t>
            </a:r>
          </a:p>
          <a:p>
            <a:r>
              <a:rPr lang="en-US" sz="2000" dirty="0"/>
              <a:t>EY presentation of operational review on April 11, 2018, Board Meeting</a:t>
            </a:r>
          </a:p>
          <a:p>
            <a:pPr marL="0" indent="0">
              <a:buNone/>
            </a:pPr>
            <a:endParaRPr lang="en-US" sz="2000" dirty="0"/>
          </a:p>
          <a:p>
            <a:pPr lvl="1" fontAlgn="ctr"/>
            <a:endParaRPr lang="en-US" sz="2000" dirty="0"/>
          </a:p>
          <a:p>
            <a:endParaRPr lang="en-US" sz="2000" b="1" dirty="0">
              <a:latin typeface="Gill Sans MT"/>
              <a:cs typeface="Gill Sans M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8281F7-439E-43BB-B58D-350E698D6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DRAFT</a:t>
            </a:r>
          </a:p>
        </p:txBody>
      </p:sp>
    </p:spTree>
    <p:extLst>
      <p:ext uri="{BB962C8B-B14F-4D97-AF65-F5344CB8AC3E}">
        <p14:creationId xmlns:p14="http://schemas.microsoft.com/office/powerpoint/2010/main" val="3058746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454" y="-124275"/>
            <a:ext cx="8229600" cy="1143000"/>
          </a:xfrm>
        </p:spPr>
        <p:txBody>
          <a:bodyPr/>
          <a:lstStyle/>
          <a:p>
            <a:r>
              <a:rPr lang="en-US" dirty="0">
                <a:latin typeface="Abadi MT Condensed Extra Bold"/>
                <a:cs typeface="Abadi MT Condensed Extra Bold"/>
              </a:rP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8580" y="658021"/>
            <a:ext cx="8181473" cy="4525963"/>
          </a:xfrm>
        </p:spPr>
        <p:txBody>
          <a:bodyPr>
            <a:noAutofit/>
          </a:bodyPr>
          <a:lstStyle/>
          <a:p>
            <a:pPr marL="457200" lvl="1" indent="0" fontAlgn="ctr">
              <a:buNone/>
            </a:pPr>
            <a:endParaRPr lang="en-US" sz="1800" dirty="0"/>
          </a:p>
          <a:p>
            <a:pPr fontAlgn="ctr"/>
            <a:r>
              <a:rPr lang="en-US" sz="1800" dirty="0"/>
              <a:t>Convene an </a:t>
            </a:r>
            <a:r>
              <a:rPr lang="en-US" sz="1800" b="1" dirty="0"/>
              <a:t>Advisory Group </a:t>
            </a:r>
            <a:r>
              <a:rPr lang="en-US" sz="1800" dirty="0"/>
              <a:t>to guide remediation activities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Chair: Manny Lopes * BPHC Board Member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1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SMEs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lvl="2"/>
            <a:r>
              <a:rPr lang="en-US" sz="1800" dirty="0"/>
              <a:t>Third Party Billing </a:t>
            </a:r>
          </a:p>
          <a:p>
            <a:pPr lvl="2"/>
            <a:r>
              <a:rPr lang="en-US" sz="1800" dirty="0"/>
              <a:t>IT </a:t>
            </a:r>
          </a:p>
          <a:p>
            <a:pPr lvl="2"/>
            <a:r>
              <a:rPr lang="en-US" sz="1800" dirty="0"/>
              <a:t>Facilities/Property </a:t>
            </a:r>
          </a:p>
          <a:p>
            <a:pPr lvl="2"/>
            <a:r>
              <a:rPr lang="en-US" sz="1800" dirty="0"/>
              <a:t>Pharmacy Inventory Management </a:t>
            </a:r>
          </a:p>
          <a:p>
            <a:pPr fontAlgn="ctr"/>
            <a:r>
              <a:rPr lang="en-US" sz="1800" dirty="0"/>
              <a:t>Provide periodic </a:t>
            </a:r>
            <a:r>
              <a:rPr lang="en-US" sz="1800" b="1" dirty="0"/>
              <a:t>updates</a:t>
            </a:r>
            <a:r>
              <a:rPr lang="en-US" sz="1800" dirty="0"/>
              <a:t> to the BPHC Board and other key stakeholders</a:t>
            </a:r>
          </a:p>
          <a:p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endParaRPr lang="en-US" sz="1800" b="1" dirty="0">
              <a:latin typeface="Gill Sans MT"/>
              <a:cs typeface="Gill Sans M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8281F7-439E-43BB-B58D-350E698D6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266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4E7C20624D420144856D4F6F720B043A" ma:contentTypeVersion="1" ma:contentTypeDescription="Upload an image." ma:contentTypeScope="" ma:versionID="d4941fc73ff15278222deb5c4cf482d4">
  <xsd:schema xmlns:xsd="http://www.w3.org/2001/XMLSchema" xmlns:xs="http://www.w3.org/2001/XMLSchema" xmlns:p="http://schemas.microsoft.com/office/2006/metadata/properties" xmlns:ns1="http://schemas.microsoft.com/sharepoint/v3" xmlns:ns2="F8458C1B-7588-42A6-8FB9-54ADABC52153" xmlns:ns3="http://schemas.microsoft.com/sharepoint/v3/fields" targetNamespace="http://schemas.microsoft.com/office/2006/metadata/properties" ma:root="true" ma:fieldsID="4e1bf9d1cd3a04834a73a266ded2bdd9" ns1:_="" ns2:_="" ns3:_="">
    <xsd:import namespace="http://schemas.microsoft.com/sharepoint/v3"/>
    <xsd:import namespace="F8458C1B-7588-42A6-8FB9-54ADABC52153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458C1B-7588-42A6-8FB9-54ADABC52153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  <ImageCreateDate xmlns="F8458C1B-7588-42A6-8FB9-54ADABC52153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1D4A6F97-E668-4004-9F0A-1BF289070390}"/>
</file>

<file path=customXml/itemProps2.xml><?xml version="1.0" encoding="utf-8"?>
<ds:datastoreItem xmlns:ds="http://schemas.openxmlformats.org/officeDocument/2006/customXml" ds:itemID="{5C2FF710-36A6-4E11-916A-52D4A754E27B}"/>
</file>

<file path=customXml/itemProps3.xml><?xml version="1.0" encoding="utf-8"?>
<ds:datastoreItem xmlns:ds="http://schemas.openxmlformats.org/officeDocument/2006/customXml" ds:itemID="{BE529726-D214-405D-9437-E916EF876909}"/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401</Words>
  <Application>Microsoft Office PowerPoint</Application>
  <PresentationFormat>On-screen Show (4:3)</PresentationFormat>
  <Paragraphs>85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Abadi MT Condensed Extra Bold</vt:lpstr>
      <vt:lpstr>Arial</vt:lpstr>
      <vt:lpstr>Calibri</vt:lpstr>
      <vt:lpstr>Gill Sans MT</vt:lpstr>
      <vt:lpstr>Times New Roman</vt:lpstr>
      <vt:lpstr>Office Theme</vt:lpstr>
      <vt:lpstr>Operational Assessment Boston Public Health Commission</vt:lpstr>
      <vt:lpstr>Timeline and Overview</vt:lpstr>
      <vt:lpstr>Phase 1 Key Findings (#86)</vt:lpstr>
      <vt:lpstr>Progress to Date</vt:lpstr>
      <vt:lpstr>Next Steps</vt:lpstr>
      <vt:lpstr>Next Steps</vt:lpstr>
    </vt:vector>
  </TitlesOfParts>
  <Company>BPHC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 Review - EY Briefing</dc:title>
  <dc:creator>Ali Ragan</dc:creator>
  <cp:keywords/>
  <dc:description/>
  <cp:lastModifiedBy>Hussey, Kathleen</cp:lastModifiedBy>
  <cp:revision>34</cp:revision>
  <dcterms:created xsi:type="dcterms:W3CDTF">2017-01-26T14:11:07Z</dcterms:created>
  <dcterms:modified xsi:type="dcterms:W3CDTF">2018-04-11T16:44:01Z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0x0101009148F5A04DDD49CBA7127AADA5FB792B00AADE34325A8B49CDA8BB4DB53328F214004E7C20624D420144856D4F6F720B043A</vt:lpwstr>
  </property>
</Properties>
</file>