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7" r:id="rId6"/>
    <p:sldId id="260" r:id="rId7"/>
    <p:sldId id="266" r:id="rId8"/>
    <p:sldId id="261" r:id="rId9"/>
    <p:sldId id="262" r:id="rId10"/>
    <p:sldId id="264" r:id="rId11"/>
    <p:sldId id="263" r:id="rId12"/>
    <p:sldId id="26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92" autoAdjust="0"/>
  </p:normalViewPr>
  <p:slideViewPr>
    <p:cSldViewPr>
      <p:cViewPr varScale="1">
        <p:scale>
          <a:sx n="70" d="100"/>
          <a:sy n="70" d="100"/>
        </p:scale>
        <p:origin x="1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06" y="-8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590052-B8B6-4098-A306-5D7F2B78B817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3685F4-66FC-41E9-9880-E52CE8EF7B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245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685F4-66FC-41E9-9880-E52CE8EF7B4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848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9D375-5415-437D-A4D8-5CDB3994A638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C:\Users\JTownsend\Desktop\Misc. Docs\new_logo_color_smal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172200"/>
            <a:ext cx="517525" cy="569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 userDrawn="1"/>
        </p:nvCxnSpPr>
        <p:spPr>
          <a:xfrm>
            <a:off x="457200" y="6096000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46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1CF2-D51C-49BC-9C3F-5AA61DA13C0C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79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80160-2A52-4940-9789-3A0BD53EFAF1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343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6946-755D-49AF-9BAE-CB246AD7E45B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3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B82E-5E99-448B-86D8-700275868C93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26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3D32-5E34-4692-B052-6AB39821ECAB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63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8B85D-1588-426D-9C04-154EB6511114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98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A67B-CCB7-48AD-945E-0068D1DD688D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39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497E0-BD34-4385-8510-84BAB8759D97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86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E7D8-3895-488B-894F-A3088AFE62DA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3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89BF-D948-460D-948A-AC4711DBB9F6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81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E7056-61D8-4C9D-A8BA-4CD03956FF85}" type="datetime1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B46C1-9334-4969-87CF-FB091C2F9BF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C:\Users\JTownsend\Desktop\Misc. Docs\new_logo_color_small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6172200"/>
            <a:ext cx="517525" cy="569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 userDrawn="1"/>
        </p:nvCxnSpPr>
        <p:spPr>
          <a:xfrm>
            <a:off x="457200" y="6096000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42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dirty="0"/>
              <a:t>FY19 Budget Updates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8077200" cy="2057400"/>
          </a:xfrm>
        </p:spPr>
        <p:txBody>
          <a:bodyPr>
            <a:normAutofit fontScale="92500" lnSpcReduction="20000"/>
          </a:bodyPr>
          <a:lstStyle/>
          <a:p>
            <a:r>
              <a:rPr lang="en-US" sz="4100" dirty="0"/>
              <a:t>Grace Connolly</a:t>
            </a:r>
          </a:p>
          <a:p>
            <a:r>
              <a:rPr lang="en-US" dirty="0"/>
              <a:t>Director, Administration &amp; Finance</a:t>
            </a:r>
          </a:p>
          <a:p>
            <a:endParaRPr lang="en-US" dirty="0"/>
          </a:p>
          <a:p>
            <a:r>
              <a:rPr lang="en-US" dirty="0"/>
              <a:t>January 17, 2018</a:t>
            </a:r>
          </a:p>
        </p:txBody>
      </p:sp>
    </p:spTree>
    <p:extLst>
      <p:ext uri="{BB962C8B-B14F-4D97-AF65-F5344CB8AC3E}">
        <p14:creationId xmlns:p14="http://schemas.microsoft.com/office/powerpoint/2010/main" val="1382374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/>
              <a:t>Addresses urgent needs while planning strategically for the city’s future </a:t>
            </a:r>
          </a:p>
          <a:p>
            <a:r>
              <a:rPr lang="en-US" dirty="0"/>
              <a:t>Facilities projects</a:t>
            </a:r>
          </a:p>
          <a:p>
            <a:pPr lvl="1"/>
            <a:r>
              <a:rPr lang="en-US" dirty="0"/>
              <a:t>Public Facilities Department feasibility site visits and data collection ongoing</a:t>
            </a:r>
          </a:p>
          <a:p>
            <a:r>
              <a:rPr lang="en-US" dirty="0"/>
              <a:t>IT and Equipment projects</a:t>
            </a:r>
          </a:p>
          <a:p>
            <a:r>
              <a:rPr lang="en-US" dirty="0"/>
              <a:t>Departmental meetings January and February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931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Timeline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040687"/>
              </p:ext>
            </p:extLst>
          </p:nvPr>
        </p:nvGraphicFramePr>
        <p:xfrm>
          <a:off x="323850" y="1181100"/>
          <a:ext cx="8601075" cy="473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Worksheet" r:id="rId4" imgW="8601175" imgH="4734067" progId="Excel.Sheet.12">
                  <p:embed/>
                </p:oleObj>
              </mc:Choice>
              <mc:Fallback>
                <p:oleObj name="Worksheet" r:id="rId4" imgW="8601175" imgH="473406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850" y="1181100"/>
                        <a:ext cx="8601075" cy="473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52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8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/>
              <a:t>COB finances stable for FY19</a:t>
            </a:r>
          </a:p>
          <a:p>
            <a:r>
              <a:rPr lang="en-US" dirty="0"/>
              <a:t>AAA credit rating – 4</a:t>
            </a:r>
            <a:r>
              <a:rPr lang="en-US" baseline="30000" dirty="0"/>
              <a:t>th</a:t>
            </a:r>
            <a:r>
              <a:rPr lang="en-US" dirty="0"/>
              <a:t> year in a row</a:t>
            </a:r>
          </a:p>
          <a:p>
            <a:r>
              <a:rPr lang="en-US" dirty="0"/>
              <a:t>State aid continues to shrink</a:t>
            </a:r>
          </a:p>
          <a:p>
            <a:r>
              <a:rPr lang="en-US" dirty="0"/>
              <a:t>Growth in fixed costs, anticipated at 7.5% (slower than past years)</a:t>
            </a:r>
          </a:p>
          <a:p>
            <a:r>
              <a:rPr lang="en-US" dirty="0"/>
              <a:t>Ongoing collective bargaining negotiations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0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Step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Maintenance request</a:t>
            </a:r>
          </a:p>
          <a:p>
            <a:r>
              <a:rPr lang="en-US" dirty="0"/>
              <a:t>New budget proposals</a:t>
            </a:r>
          </a:p>
          <a:p>
            <a:pPr lvl="1"/>
            <a:r>
              <a:rPr lang="en-US" dirty="0"/>
              <a:t>Operational reforms</a:t>
            </a:r>
          </a:p>
          <a:p>
            <a:pPr lvl="1"/>
            <a:r>
              <a:rPr lang="en-US" dirty="0"/>
              <a:t>Budget savings</a:t>
            </a:r>
          </a:p>
          <a:p>
            <a:pPr lvl="1"/>
            <a:r>
              <a:rPr lang="en-US" dirty="0"/>
              <a:t>New initiatives/investments</a:t>
            </a:r>
          </a:p>
          <a:p>
            <a:pPr lvl="1"/>
            <a:r>
              <a:rPr lang="en-US" dirty="0"/>
              <a:t>Revenue proposals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567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Maintenance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Reflect FY18 operations in terms of FY19 costs</a:t>
            </a:r>
          </a:p>
          <a:p>
            <a:r>
              <a:rPr lang="en-US" dirty="0"/>
              <a:t>Review possible realignments during this period</a:t>
            </a:r>
          </a:p>
          <a:p>
            <a:pPr lvl="1"/>
            <a:r>
              <a:rPr lang="en-US" dirty="0"/>
              <a:t>Staff transfers and consolidations</a:t>
            </a:r>
          </a:p>
          <a:p>
            <a:pPr lvl="1"/>
            <a:r>
              <a:rPr lang="en-US" dirty="0"/>
              <a:t>Streamlining business processes</a:t>
            </a:r>
          </a:p>
          <a:p>
            <a:pPr lvl="1"/>
            <a:r>
              <a:rPr lang="en-US" dirty="0"/>
              <a:t>Shared service models</a:t>
            </a:r>
          </a:p>
          <a:p>
            <a:pPr lvl="1"/>
            <a:r>
              <a:rPr lang="en-US" dirty="0"/>
              <a:t>Reduce fragmentation and duplication of effort</a:t>
            </a:r>
          </a:p>
          <a:p>
            <a:pPr lvl="1"/>
            <a:r>
              <a:rPr lang="en-US" dirty="0"/>
              <a:t>Enhancing managerial controls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13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Maintenance Request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756262"/>
              </p:ext>
            </p:extLst>
          </p:nvPr>
        </p:nvGraphicFramePr>
        <p:xfrm>
          <a:off x="461963" y="1931988"/>
          <a:ext cx="8299450" cy="210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Worksheet" r:id="rId3" imgW="5305565" imgH="1343132" progId="Excel.Sheet.12">
                  <p:embed/>
                </p:oleObj>
              </mc:Choice>
              <mc:Fallback>
                <p:oleObj name="Worksheet" r:id="rId3" imgW="5305565" imgH="1343132" progId="Excel.Shee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1931988"/>
                        <a:ext cx="8299450" cy="210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3D9F1AC-C913-496C-98EA-B73EBEEB0953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589919"/>
              </p:ext>
            </p:extLst>
          </p:nvPr>
        </p:nvGraphicFramePr>
        <p:xfrm>
          <a:off x="2438400" y="4379913"/>
          <a:ext cx="4556125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Worksheet" r:id="rId5" imgW="4829195" imgH="1190554" progId="Excel.Sheet.12">
                  <p:embed/>
                </p:oleObj>
              </mc:Choice>
              <mc:Fallback>
                <p:oleObj name="Worksheet" r:id="rId5" imgW="4829195" imgH="1190554" progId="Excel.Sheet.12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79913"/>
                        <a:ext cx="4556125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567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Budget Proposals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Operational reforms</a:t>
            </a:r>
          </a:p>
          <a:p>
            <a:pPr lvl="1"/>
            <a:r>
              <a:rPr lang="en-US" dirty="0"/>
              <a:t>Planning efforts</a:t>
            </a:r>
          </a:p>
          <a:p>
            <a:pPr lvl="1"/>
            <a:r>
              <a:rPr lang="en-US" dirty="0"/>
              <a:t>Operational audits</a:t>
            </a:r>
          </a:p>
          <a:p>
            <a:pPr lvl="1"/>
            <a:r>
              <a:rPr lang="en-US" dirty="0"/>
              <a:t>Departmental experience</a:t>
            </a:r>
          </a:p>
          <a:p>
            <a:pPr lvl="1"/>
            <a:r>
              <a:rPr lang="en-US" dirty="0"/>
              <a:t>Service and program demand changes</a:t>
            </a:r>
          </a:p>
          <a:p>
            <a:pPr lvl="1"/>
            <a:r>
              <a:rPr lang="en-US" dirty="0"/>
              <a:t>One-time investments must show ROI and implementation steps</a:t>
            </a:r>
          </a:p>
          <a:p>
            <a:r>
              <a:rPr lang="en-US" dirty="0"/>
              <a:t>Savings proposals</a:t>
            </a:r>
          </a:p>
          <a:p>
            <a:pPr lvl="1"/>
            <a:r>
              <a:rPr lang="en-US" dirty="0"/>
              <a:t>2% reduction ($998,603) must be proposed</a:t>
            </a:r>
          </a:p>
          <a:p>
            <a:pPr lvl="1"/>
            <a:r>
              <a:rPr lang="en-US" dirty="0"/>
              <a:t>Does not mean that our budget will be cut by 2%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153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for Savings Proposals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cognizant of vulnerable populations and equity implications</a:t>
            </a:r>
          </a:p>
          <a:p>
            <a:r>
              <a:rPr lang="en-US" dirty="0"/>
              <a:t>Preserve core public health services provided by BPHC programs and partners</a:t>
            </a:r>
          </a:p>
          <a:p>
            <a:r>
              <a:rPr lang="en-US" dirty="0"/>
              <a:t>Mitigate impact on FTEs [particularly revenue generating positions] </a:t>
            </a:r>
          </a:p>
          <a:p>
            <a:r>
              <a:rPr lang="en-US" dirty="0"/>
              <a:t>Streamline operational functions to support services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59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/>
              <a:t>New initiatives/investments</a:t>
            </a:r>
          </a:p>
          <a:p>
            <a:pPr lvl="1"/>
            <a:r>
              <a:rPr lang="en-US" dirty="0"/>
              <a:t>Analysis to show measurable progress toward specific goals</a:t>
            </a:r>
          </a:p>
          <a:p>
            <a:pPr lvl="1"/>
            <a:r>
              <a:rPr lang="en-US" dirty="0"/>
              <a:t>Priority for projects that:</a:t>
            </a:r>
          </a:p>
          <a:p>
            <a:pPr lvl="2"/>
            <a:r>
              <a:rPr lang="en-US" dirty="0"/>
              <a:t>Data show investment will have a significant positive impact relative to the investment;</a:t>
            </a:r>
          </a:p>
          <a:p>
            <a:pPr lvl="2"/>
            <a:r>
              <a:rPr lang="en-US" dirty="0"/>
              <a:t>Targeted at the vision of a thriving, healthy and innovative city;</a:t>
            </a:r>
          </a:p>
          <a:p>
            <a:pPr lvl="2"/>
            <a:r>
              <a:rPr lang="en-US" dirty="0"/>
              <a:t>Support the implementation of Imagine Boston 2030</a:t>
            </a:r>
          </a:p>
          <a:p>
            <a:pPr lvl="2"/>
            <a:r>
              <a:rPr lang="en-US" dirty="0"/>
              <a:t>Leverage other spending and resources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65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Revenue Proposals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Revenue options</a:t>
            </a:r>
          </a:p>
          <a:p>
            <a:pPr lvl="1"/>
            <a:r>
              <a:rPr lang="en-US" dirty="0"/>
              <a:t>Estimates consistent with service levels in maintenance budget</a:t>
            </a:r>
          </a:p>
          <a:p>
            <a:pPr lvl="1"/>
            <a:r>
              <a:rPr lang="en-US" dirty="0"/>
              <a:t>Alternatives</a:t>
            </a:r>
          </a:p>
          <a:p>
            <a:pPr lvl="2"/>
            <a:r>
              <a:rPr lang="en-US" dirty="0"/>
              <a:t>Fees and fines that haven’t risen to keep pace with inflation</a:t>
            </a:r>
          </a:p>
          <a:p>
            <a:pPr lvl="2"/>
            <a:r>
              <a:rPr lang="en-US" dirty="0"/>
              <a:t>Maximizing existing revenue streams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B46C1-9334-4969-87CF-FB091C2F9BF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336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3C53C543696940AF9F1F64457EF3D0" ma:contentTypeVersion="1" ma:contentTypeDescription="Create a new document." ma:contentTypeScope="" ma:versionID="957395c865246ac1af4b4b14381366a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E999E4-226C-45C3-8BDC-9B78E7CB5AB3}"/>
</file>

<file path=customXml/itemProps2.xml><?xml version="1.0" encoding="utf-8"?>
<ds:datastoreItem xmlns:ds="http://schemas.openxmlformats.org/officeDocument/2006/customXml" ds:itemID="{D66D64CB-4FEF-4CDD-9C6C-FC2F23CB1CD5}"/>
</file>

<file path=customXml/itemProps3.xml><?xml version="1.0" encoding="utf-8"?>
<ds:datastoreItem xmlns:ds="http://schemas.openxmlformats.org/officeDocument/2006/customXml" ds:itemID="{5A2E5741-39B4-4E9D-AADC-DF0E7379469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1141</TotalTime>
  <Words>328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Worksheet</vt:lpstr>
      <vt:lpstr>FY19 Budget Updates</vt:lpstr>
      <vt:lpstr>Background</vt:lpstr>
      <vt:lpstr>Two Step Process</vt:lpstr>
      <vt:lpstr>Maintenance Request</vt:lpstr>
      <vt:lpstr>Maintenance Request</vt:lpstr>
      <vt:lpstr>New Budget Proposals</vt:lpstr>
      <vt:lpstr>Framework for Savings Proposals</vt:lpstr>
      <vt:lpstr>New Initiatives</vt:lpstr>
      <vt:lpstr>Revenue Proposals</vt:lpstr>
      <vt:lpstr>Capital Budget</vt:lpstr>
      <vt:lpstr>Timeline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FY19 Budget Updates 01-17-18 FINAL</dc:title>
  <dc:creator>Grace Connolly`</dc:creator>
  <cp:lastModifiedBy>Hussey, Kathleen</cp:lastModifiedBy>
  <cp:revision>61</cp:revision>
  <cp:lastPrinted>2018-01-17T19:36:33Z</cp:lastPrinted>
  <dcterms:created xsi:type="dcterms:W3CDTF">2016-12-19T17:20:19Z</dcterms:created>
  <dcterms:modified xsi:type="dcterms:W3CDTF">2018-01-17T19:36:57Z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0x010100303C53C543696940AF9F1F64457EF3D0</vt:lpwstr>
  </property>
</Properties>
</file>