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05" r:id="rId5"/>
    <p:sldId id="266" r:id="rId6"/>
    <p:sldId id="326" r:id="rId7"/>
    <p:sldId id="325" r:id="rId8"/>
    <p:sldId id="318" r:id="rId9"/>
    <p:sldId id="328" r:id="rId10"/>
    <p:sldId id="327" r:id="rId11"/>
    <p:sldId id="329" r:id="rId12"/>
    <p:sldId id="332" r:id="rId13"/>
    <p:sldId id="322" r:id="rId14"/>
    <p:sldId id="330" r:id="rId15"/>
    <p:sldId id="331" r:id="rId16"/>
    <p:sldId id="286" r:id="rId17"/>
    <p:sldId id="333" r:id="rId18"/>
    <p:sldId id="334" r:id="rId19"/>
    <p:sldId id="335" r:id="rId20"/>
    <p:sldId id="315" r:id="rId21"/>
    <p:sldId id="336" r:id="rId22"/>
    <p:sldId id="337" r:id="rId2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0000"/>
    <a:srgbClr val="AF8A17"/>
    <a:srgbClr val="183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10442-7750-4DEC-9DBB-78F5C29BB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2C7413-AFA8-478B-854E-93222EFA8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A71EA7-D1CB-4E05-BBA1-ED50FE00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1510-4561-41D8-84AE-18E1C41D4CC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009918-53B6-403B-AD5D-E0DA72E66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247E19-F9E3-46D2-8708-E4351908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D6D2-F09E-4628-9117-4532BB951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04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E7DD5-BF68-49DC-A7F6-909A6621F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B639B2C-3ACF-4EAD-985D-DEBE4460A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7EA8CE-341C-441B-A44F-70C0DC46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1510-4561-41D8-84AE-18E1C41D4CC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54AE68-48A0-4175-9300-7AC2981BD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2F97AB-B4C9-419F-9552-3AF3F724D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D6D2-F09E-4628-9117-4532BB951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7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C68995C-A2D9-46F8-A7B4-1C5104B166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F132AAE-6289-4E7C-BC7C-A6D4E48E7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36445B-5495-40A1-951F-3613019EF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1510-4561-41D8-84AE-18E1C41D4CC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02D142-744F-4AB2-BFF5-CC06540ED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8BC20F-B1D4-42FA-82AC-AC7DA8FDB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D6D2-F09E-4628-9117-4532BB951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3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A32BFE-3E81-480B-A47F-98EF6D02B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A28622-8DD0-47F4-8B24-17B161649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675DFD-BF9D-4BF9-AFEA-F81BF46BA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1510-4561-41D8-84AE-18E1C41D4CC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5F165C-4422-4635-A53C-DDBFFEA1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6E0E42-503D-4C57-9F42-CCBEA33B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D6D2-F09E-4628-9117-4532BB9512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8F0C516-9B46-456A-BB41-39DB683879B4}"/>
              </a:ext>
            </a:extLst>
          </p:cNvPr>
          <p:cNvSpPr txBox="1">
            <a:spLocks/>
          </p:cNvSpPr>
          <p:nvPr userDrawn="1"/>
        </p:nvSpPr>
        <p:spPr>
          <a:xfrm>
            <a:off x="1726068" y="19616"/>
            <a:ext cx="3953279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18304E"/>
                </a:solidFill>
                <a:latin typeface="Georgia" panose="02040502050405020303" pitchFamily="18" charset="0"/>
              </a:rPr>
              <a:t>Suffolk University</a:t>
            </a:r>
            <a:r>
              <a:rPr lang="en-US" sz="2000" baseline="0" dirty="0" smtClean="0">
                <a:solidFill>
                  <a:srgbClr val="18304E"/>
                </a:solidFill>
                <a:latin typeface="Georgia" panose="02040502050405020303" pitchFamily="18" charset="0"/>
              </a:rPr>
              <a:t> | 1 Court St</a:t>
            </a:r>
            <a:r>
              <a:rPr lang="en-US" sz="2000" dirty="0" smtClean="0">
                <a:solidFill>
                  <a:srgbClr val="18304E"/>
                </a:solidFill>
                <a:latin typeface="Georgia" panose="02040502050405020303" pitchFamily="18" charset="0"/>
              </a:rPr>
              <a:t/>
            </a:r>
            <a:br>
              <a:rPr lang="en-US" sz="2000" dirty="0" smtClean="0">
                <a:solidFill>
                  <a:srgbClr val="18304E"/>
                </a:solidFill>
                <a:latin typeface="Georgia" panose="02040502050405020303" pitchFamily="18" charset="0"/>
              </a:rPr>
            </a:br>
            <a:r>
              <a:rPr lang="en-US" sz="1600" dirty="0" smtClean="0">
                <a:solidFill>
                  <a:srgbClr val="18304E"/>
                </a:solidFill>
                <a:latin typeface="Georgia" panose="02040502050405020303" pitchFamily="18" charset="0"/>
              </a:rPr>
              <a:t>BLC Hearing</a:t>
            </a:r>
            <a:endParaRPr lang="en-US" sz="2000" dirty="0">
              <a:solidFill>
                <a:srgbClr val="18304E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5735CB-78CE-483C-A12F-9DCC44544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22" t="2273" b="27269"/>
          <a:stretch/>
        </p:blipFill>
        <p:spPr>
          <a:xfrm>
            <a:off x="693705" y="19616"/>
            <a:ext cx="1032363" cy="100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98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D233DA-E43F-483C-B119-3EDD807F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0E47C0-252E-40E4-BDD9-65BFFD50A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D1C5FE-E047-4A70-83EF-E8B30D610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1510-4561-41D8-84AE-18E1C41D4CC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206C78-5D9E-464E-8BEF-C4CC94F81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1A830C-33C4-4523-AF57-2BFE8F8A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D6D2-F09E-4628-9117-4532BB951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3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C39CEF-576D-4478-AAD9-45B9E33FE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63FD47-F03D-4C43-A11C-623708D12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87EB46-0ACC-4F44-9B2D-32956D0F8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01407C-A93A-46EC-9AB2-D8E6A5B8F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1510-4561-41D8-84AE-18E1C41D4CC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EDD4D9-E679-4669-8F6F-C993839D9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F9D64E-E77D-47A6-9163-5346896D7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D6D2-F09E-4628-9117-4532BB951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50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28B692-FD75-4D7A-8D5B-89B2B70A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92E4D8-9B4C-4DBB-8D7A-7840762C9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5EEFF0-B189-4CD1-B09F-C1D7256D1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0027E7B-B4C2-425E-98DB-4238E1490F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240C5E-FF2E-4D71-88F1-B9DDE20D8C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309620-2569-41D9-AAE8-C84CC138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1510-4561-41D8-84AE-18E1C41D4CC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22BB811-2990-4C92-9F59-7CBF8770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9393BB0-4DCA-4A40-89CA-68AA288B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D6D2-F09E-4628-9117-4532BB951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913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383CAB-B505-400F-866D-26BCC9566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6461D1B-6358-42EC-8080-B7C713C0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1510-4561-41D8-84AE-18E1C41D4CC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04C3E84-E157-42BF-815D-950E19850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6D488F-AD92-4252-8022-4EF0E77B9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D6D2-F09E-4628-9117-4532BB951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15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3C973DC-DEE2-473C-9EA8-CC09082F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1510-4561-41D8-84AE-18E1C41D4CC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CB68D4-0969-4D84-8024-648D35B08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24A239-CF12-4BB2-A20A-5005618D1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D6D2-F09E-4628-9117-4532BB951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616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354585-4212-4D12-9F53-9CDFA944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F035C5-B424-4FC4-AF8C-A7488148A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AD65B6-3D9B-4BD8-BEFF-2B0465523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06D568-3651-4E43-869C-FD13DC6C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1510-4561-41D8-84AE-18E1C41D4CC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41A055-ECBE-4426-9291-F8A27987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59DB84-8633-4A2F-81D1-9CB87241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D6D2-F09E-4628-9117-4532BB951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7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A2AAF9-6FB0-4B3F-B10E-73AD2A28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6035E5-D17F-41A4-924D-5CC5704D6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4F22E1-5489-4187-9303-8494C7326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6A165F-7C6A-4466-93C0-B88FFD5D4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01510-4561-41D8-84AE-18E1C41D4CC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C4CF12-691B-4191-9388-30F1866FD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915059-2D25-4450-B38B-CACBAF62A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D6D2-F09E-4628-9117-4532BB951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16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DB9302C-4A02-4D0D-942D-86897E3E7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5F7BD4-84A6-438E-B039-877BE255F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E1F8EB-D9E8-4DB6-83DB-65E8ECB03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01510-4561-41D8-84AE-18E1C41D4CC9}" type="datetimeFigureOut">
              <a:rPr lang="en-US" smtClean="0"/>
              <a:t>1/23/2020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1D04F7-F234-4FC6-8F61-975B5D51C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A1281D-D430-4D73-ACF2-F9AAB1D0A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2D6D2-F09E-4628-9117-4532BB951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70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30DD78-8E88-4CAF-A23A-07CC1852A7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164013"/>
            <a:ext cx="12192000" cy="2693987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Suffolk University</a:t>
            </a:r>
            <a:r>
              <a:rPr lang="en-US" sz="32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Court Street Signage</a:t>
            </a: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Dept. of Environment, Boston Landmarks Commission Hearing</a:t>
            </a: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January 28, 2020</a:t>
            </a:r>
            <a:endParaRPr lang="en-US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5E4CC8-CD2D-464B-A527-98A40885F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83" y="467515"/>
            <a:ext cx="2910634" cy="287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0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5735CB-78CE-483C-A12F-9DCC44544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2" t="2273" b="27269"/>
          <a:stretch/>
        </p:blipFill>
        <p:spPr>
          <a:xfrm>
            <a:off x="693705" y="36517"/>
            <a:ext cx="1032363" cy="10096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544093A-D8B2-4B41-BDBC-499375F78DE1}"/>
              </a:ext>
            </a:extLst>
          </p:cNvPr>
          <p:cNvSpPr txBox="1"/>
          <p:nvPr/>
        </p:nvSpPr>
        <p:spPr>
          <a:xfrm>
            <a:off x="693705" y="2423728"/>
            <a:ext cx="36829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Local Precedents</a:t>
            </a:r>
          </a:p>
          <a:p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US Trust Company Building, 40 Court St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D8400D81-ECC6-4633-8169-E6C4377DA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068" y="19616"/>
            <a:ext cx="3953279" cy="100965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18304E"/>
                </a:solidFill>
                <a:latin typeface="Georgia" panose="02040502050405020303" pitchFamily="18" charset="0"/>
              </a:rPr>
              <a:t>Suffolk University IMP – Public &amp; Task Force Meeting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52525"/>
            <a:ext cx="8199612" cy="46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0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2" r="25248"/>
          <a:stretch/>
        </p:blipFill>
        <p:spPr>
          <a:xfrm>
            <a:off x="6067425" y="-657"/>
            <a:ext cx="5629275" cy="6858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44093A-D8B2-4B41-BDBC-499375F78DE1}"/>
              </a:ext>
            </a:extLst>
          </p:cNvPr>
          <p:cNvSpPr txBox="1"/>
          <p:nvPr/>
        </p:nvSpPr>
        <p:spPr>
          <a:xfrm>
            <a:off x="693705" y="2423728"/>
            <a:ext cx="438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Local Precedents</a:t>
            </a:r>
          </a:p>
          <a:p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New England Center and Home for Veterans, 17 Court St</a:t>
            </a:r>
          </a:p>
        </p:txBody>
      </p:sp>
    </p:spTree>
    <p:extLst>
      <p:ext uri="{BB962C8B-B14F-4D97-AF65-F5344CB8AC3E}">
        <p14:creationId xmlns:p14="http://schemas.microsoft.com/office/powerpoint/2010/main" val="47027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44093A-D8B2-4B41-BDBC-499375F78DE1}"/>
              </a:ext>
            </a:extLst>
          </p:cNvPr>
          <p:cNvSpPr txBox="1"/>
          <p:nvPr/>
        </p:nvSpPr>
        <p:spPr>
          <a:xfrm>
            <a:off x="693705" y="2423728"/>
            <a:ext cx="3487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Local Precedents</a:t>
            </a:r>
          </a:p>
          <a:p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Prior Ames Hotel, </a:t>
            </a:r>
          </a:p>
          <a:p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 Court 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7" r="2434"/>
          <a:stretch/>
        </p:blipFill>
        <p:spPr>
          <a:xfrm>
            <a:off x="5019675" y="922668"/>
            <a:ext cx="7378866" cy="54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7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6EA48A9-B688-4EC6-BDE6-0C31A30536A8}"/>
              </a:ext>
            </a:extLst>
          </p:cNvPr>
          <p:cNvSpPr txBox="1"/>
          <p:nvPr/>
        </p:nvSpPr>
        <p:spPr>
          <a:xfrm>
            <a:off x="838200" y="1715172"/>
            <a:ext cx="10515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  <a:t>Questions? Comments?</a:t>
            </a:r>
          </a:p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0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4" y="594233"/>
            <a:ext cx="8104623" cy="62626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44093A-D8B2-4B41-BDBC-499375F78DE1}"/>
              </a:ext>
            </a:extLst>
          </p:cNvPr>
          <p:cNvSpPr txBox="1"/>
          <p:nvPr/>
        </p:nvSpPr>
        <p:spPr>
          <a:xfrm>
            <a:off x="693705" y="1975158"/>
            <a:ext cx="371439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12 </a:t>
            </a:r>
            <a:r>
              <a:rPr lang="en-US" sz="28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ft</a:t>
            </a: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0-32 Aluminum Out Rigger Flagpoles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4” Butt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2.5” Top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.156 Wall Thickness</a:t>
            </a:r>
          </a:p>
          <a:p>
            <a:pPr>
              <a:spcAft>
                <a:spcPts val="1200"/>
              </a:spcAft>
            </a:pPr>
            <a:endParaRPr lang="en-US" sz="16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*Suffolk and </a:t>
            </a:r>
            <a:r>
              <a:rPr lang="en-US" sz="20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Flagraphics</a:t>
            </a:r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will make every effort to install poles in mortar joints, avoiding blocks wherever possible</a:t>
            </a:r>
            <a:endParaRPr lang="en-US" sz="16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29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4" y="593130"/>
            <a:ext cx="8104623" cy="626487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44093A-D8B2-4B41-BDBC-499375F78DE1}"/>
              </a:ext>
            </a:extLst>
          </p:cNvPr>
          <p:cNvSpPr txBox="1"/>
          <p:nvPr/>
        </p:nvSpPr>
        <p:spPr>
          <a:xfrm>
            <a:off x="693705" y="1918693"/>
            <a:ext cx="368779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3D Non-illuminated Aluminum Channel Letters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12” high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2.5” deep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16 </a:t>
            </a:r>
            <a:r>
              <a:rPr lang="en-US" sz="28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ft</a:t>
            </a: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long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Mounted on raceway atop existing glass canopy</a:t>
            </a:r>
            <a:endParaRPr lang="en-US" sz="16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2255546"/>
              </p:ext>
            </p:extLst>
          </p:nvPr>
        </p:nvGraphicFramePr>
        <p:xfrm>
          <a:off x="1595437" y="3168650"/>
          <a:ext cx="9001125" cy="2108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xmlns="" val="2155719867"/>
                    </a:ext>
                  </a:extLst>
                </a:gridCol>
                <a:gridCol w="3743325">
                  <a:extLst>
                    <a:ext uri="{9D8B030D-6E8A-4147-A177-3AD203B41FA5}">
                      <a16:colId xmlns:a16="http://schemas.microsoft.com/office/drawing/2014/main" xmlns="" val="13445631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Item</a:t>
                      </a:r>
                      <a:endParaRPr lang="en-US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Estimated Total</a:t>
                      </a:r>
                      <a:r>
                        <a:rPr lang="en-US" baseline="0" dirty="0" smtClean="0"/>
                        <a:t> Cost</a:t>
                      </a:r>
                      <a:endParaRPr lang="en-US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9805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Aluminum</a:t>
                      </a:r>
                      <a:r>
                        <a:rPr lang="en-US" sz="3200" baseline="0" dirty="0" smtClean="0"/>
                        <a:t> Canopy Lettering</a:t>
                      </a:r>
                      <a:endParaRPr lang="en-US" sz="3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$9,600</a:t>
                      </a:r>
                      <a:endParaRPr lang="en-US" sz="3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8461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Flagpoles</a:t>
                      </a:r>
                      <a:endParaRPr lang="en-US" sz="3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$19,400</a:t>
                      </a:r>
                      <a:endParaRPr lang="en-US" sz="3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2448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Awnings</a:t>
                      </a:r>
                      <a:endParaRPr lang="en-US" sz="32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$4,200</a:t>
                      </a:r>
                      <a:endParaRPr lang="en-US" sz="3200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682728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44093A-D8B2-4B41-BDBC-499375F78DE1}"/>
              </a:ext>
            </a:extLst>
          </p:cNvPr>
          <p:cNvSpPr txBox="1"/>
          <p:nvPr/>
        </p:nvSpPr>
        <p:spPr>
          <a:xfrm>
            <a:off x="693705" y="2137281"/>
            <a:ext cx="3487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Estimated Costs</a:t>
            </a:r>
            <a:endParaRPr lang="en-US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80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2D7C0D4-60D1-4F3A-BC7C-A4B34FDAAD79}"/>
              </a:ext>
            </a:extLst>
          </p:cNvPr>
          <p:cNvSpPr txBox="1"/>
          <p:nvPr/>
        </p:nvSpPr>
        <p:spPr>
          <a:xfrm>
            <a:off x="838200" y="2551837"/>
            <a:ext cx="49982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Segoe UI" panose="020B0502040204020203" pitchFamily="34" charset="0"/>
                <a:cs typeface="Segoe UI" panose="020B0502040204020203" pitchFamily="34" charset="0"/>
              </a:rPr>
              <a:t>1 Court Street Residence Hall – Site Contexts and Existing Conditions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8DB42E-3588-4FFF-B21C-E4D2F01C8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4"/>
          <a:stretch/>
        </p:blipFill>
        <p:spPr>
          <a:xfrm>
            <a:off x="6355511" y="1030331"/>
            <a:ext cx="5824655" cy="596083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4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EBCCAD1-5555-441F-AAA3-66D16E18F4C1}"/>
              </a:ext>
            </a:extLst>
          </p:cNvPr>
          <p:cNvSpPr txBox="1"/>
          <p:nvPr/>
        </p:nvSpPr>
        <p:spPr>
          <a:xfrm>
            <a:off x="838200" y="2569351"/>
            <a:ext cx="36006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 Court Street Residence Hall – </a:t>
            </a:r>
            <a:r>
              <a:rPr lang="en-US" sz="3600" dirty="0" smtClean="0"/>
              <a:t>Existing Ground Floor Plan</a:t>
            </a:r>
            <a:endParaRPr lang="en-US" sz="3600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6" r="21538"/>
          <a:stretch/>
        </p:blipFill>
        <p:spPr>
          <a:xfrm>
            <a:off x="4739554" y="780176"/>
            <a:ext cx="7558708" cy="60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7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EBCCAD1-5555-441F-AAA3-66D16E18F4C1}"/>
              </a:ext>
            </a:extLst>
          </p:cNvPr>
          <p:cNvSpPr txBox="1"/>
          <p:nvPr/>
        </p:nvSpPr>
        <p:spPr>
          <a:xfrm>
            <a:off x="838200" y="2569351"/>
            <a:ext cx="36006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 Court Street Residence Hall – </a:t>
            </a:r>
            <a:r>
              <a:rPr lang="en-US" sz="3600" dirty="0" smtClean="0"/>
              <a:t>Proposed Ground Floor Plan</a:t>
            </a:r>
            <a:endParaRPr lang="en-US" sz="3600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6" r="21538"/>
          <a:stretch/>
        </p:blipFill>
        <p:spPr>
          <a:xfrm>
            <a:off x="4739554" y="780176"/>
            <a:ext cx="7558708" cy="6077824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5796793" y="4278385"/>
            <a:ext cx="1879134" cy="1291905"/>
          </a:xfrm>
          <a:custGeom>
            <a:avLst/>
            <a:gdLst>
              <a:gd name="connsiteX0" fmla="*/ 0 w 1879134"/>
              <a:gd name="connsiteY0" fmla="*/ 0 h 1291905"/>
              <a:gd name="connsiteX1" fmla="*/ 16778 w 1879134"/>
              <a:gd name="connsiteY1" fmla="*/ 1157681 h 1291905"/>
              <a:gd name="connsiteX2" fmla="*/ 436227 w 1879134"/>
              <a:gd name="connsiteY2" fmla="*/ 1166070 h 1291905"/>
              <a:gd name="connsiteX3" fmla="*/ 436227 w 1879134"/>
              <a:gd name="connsiteY3" fmla="*/ 1291905 h 1291905"/>
              <a:gd name="connsiteX4" fmla="*/ 1510018 w 1879134"/>
              <a:gd name="connsiteY4" fmla="*/ 1291905 h 1291905"/>
              <a:gd name="connsiteX5" fmla="*/ 1510018 w 1879134"/>
              <a:gd name="connsiteY5" fmla="*/ 1124125 h 1291905"/>
              <a:gd name="connsiteX6" fmla="*/ 1879134 w 1879134"/>
              <a:gd name="connsiteY6" fmla="*/ 1124125 h 1291905"/>
              <a:gd name="connsiteX7" fmla="*/ 1619075 w 1879134"/>
              <a:gd name="connsiteY7" fmla="*/ 0 h 1291905"/>
              <a:gd name="connsiteX8" fmla="*/ 0 w 1879134"/>
              <a:gd name="connsiteY8" fmla="*/ 0 h 129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9134" h="1291905">
                <a:moveTo>
                  <a:pt x="0" y="0"/>
                </a:moveTo>
                <a:lnTo>
                  <a:pt x="16778" y="1157681"/>
                </a:lnTo>
                <a:lnTo>
                  <a:pt x="436227" y="1166070"/>
                </a:lnTo>
                <a:lnTo>
                  <a:pt x="436227" y="1291905"/>
                </a:lnTo>
                <a:lnTo>
                  <a:pt x="1510018" y="1291905"/>
                </a:lnTo>
                <a:lnTo>
                  <a:pt x="1510018" y="1124125"/>
                </a:lnTo>
                <a:lnTo>
                  <a:pt x="1879134" y="1124125"/>
                </a:lnTo>
                <a:lnTo>
                  <a:pt x="1619075" y="0"/>
                </a:lnTo>
                <a:lnTo>
                  <a:pt x="0" y="0"/>
                </a:lnTo>
                <a:close/>
              </a:path>
            </a:pathLst>
          </a:custGeom>
          <a:solidFill>
            <a:srgbClr val="18304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7180976" y="3640822"/>
            <a:ext cx="1744910" cy="1627464"/>
          </a:xfrm>
          <a:custGeom>
            <a:avLst/>
            <a:gdLst>
              <a:gd name="connsiteX0" fmla="*/ 0 w 1744910"/>
              <a:gd name="connsiteY0" fmla="*/ 142613 h 1627464"/>
              <a:gd name="connsiteX1" fmla="*/ 0 w 1744910"/>
              <a:gd name="connsiteY1" fmla="*/ 377505 h 1627464"/>
              <a:gd name="connsiteX2" fmla="*/ 318782 w 1744910"/>
              <a:gd name="connsiteY2" fmla="*/ 377505 h 1627464"/>
              <a:gd name="connsiteX3" fmla="*/ 570452 w 1744910"/>
              <a:gd name="connsiteY3" fmla="*/ 1627464 h 1627464"/>
              <a:gd name="connsiteX4" fmla="*/ 1744910 w 1744910"/>
              <a:gd name="connsiteY4" fmla="*/ 1627464 h 1627464"/>
              <a:gd name="connsiteX5" fmla="*/ 1350628 w 1744910"/>
              <a:gd name="connsiteY5" fmla="*/ 0 h 1627464"/>
              <a:gd name="connsiteX6" fmla="*/ 637563 w 1744910"/>
              <a:gd name="connsiteY6" fmla="*/ 0 h 1627464"/>
              <a:gd name="connsiteX7" fmla="*/ 637563 w 1744910"/>
              <a:gd name="connsiteY7" fmla="*/ 151002 h 1627464"/>
              <a:gd name="connsiteX8" fmla="*/ 0 w 1744910"/>
              <a:gd name="connsiteY8" fmla="*/ 142613 h 162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4910" h="1627464">
                <a:moveTo>
                  <a:pt x="0" y="142613"/>
                </a:moveTo>
                <a:lnTo>
                  <a:pt x="0" y="377505"/>
                </a:lnTo>
                <a:lnTo>
                  <a:pt x="318782" y="377505"/>
                </a:lnTo>
                <a:lnTo>
                  <a:pt x="570452" y="1627464"/>
                </a:lnTo>
                <a:lnTo>
                  <a:pt x="1744910" y="1627464"/>
                </a:lnTo>
                <a:lnTo>
                  <a:pt x="1350628" y="0"/>
                </a:lnTo>
                <a:lnTo>
                  <a:pt x="637563" y="0"/>
                </a:lnTo>
                <a:lnTo>
                  <a:pt x="637563" y="151002"/>
                </a:lnTo>
                <a:lnTo>
                  <a:pt x="0" y="142613"/>
                </a:lnTo>
                <a:close/>
              </a:path>
            </a:pathLst>
          </a:custGeom>
          <a:solidFill>
            <a:srgbClr val="AF8A1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8433674" y="2204266"/>
            <a:ext cx="2518969" cy="3366024"/>
          </a:xfrm>
          <a:custGeom>
            <a:avLst/>
            <a:gdLst>
              <a:gd name="connsiteX0" fmla="*/ 0 w 2583809"/>
              <a:gd name="connsiteY0" fmla="*/ 0 h 3556932"/>
              <a:gd name="connsiteX1" fmla="*/ 813732 w 2583809"/>
              <a:gd name="connsiteY1" fmla="*/ 3447875 h 3556932"/>
              <a:gd name="connsiteX2" fmla="*/ 1241571 w 2583809"/>
              <a:gd name="connsiteY2" fmla="*/ 3447875 h 3556932"/>
              <a:gd name="connsiteX3" fmla="*/ 1241571 w 2583809"/>
              <a:gd name="connsiteY3" fmla="*/ 3556932 h 3556932"/>
              <a:gd name="connsiteX4" fmla="*/ 2290194 w 2583809"/>
              <a:gd name="connsiteY4" fmla="*/ 3556932 h 3556932"/>
              <a:gd name="connsiteX5" fmla="*/ 2290194 w 2583809"/>
              <a:gd name="connsiteY5" fmla="*/ 3414319 h 3556932"/>
              <a:gd name="connsiteX6" fmla="*/ 2583809 w 2583809"/>
              <a:gd name="connsiteY6" fmla="*/ 3414319 h 3556932"/>
              <a:gd name="connsiteX7" fmla="*/ 1870745 w 2583809"/>
              <a:gd name="connsiteY7" fmla="*/ 184558 h 3556932"/>
              <a:gd name="connsiteX8" fmla="*/ 83890 w 2583809"/>
              <a:gd name="connsiteY8" fmla="*/ 612396 h 3556932"/>
              <a:gd name="connsiteX9" fmla="*/ 0 w 2583809"/>
              <a:gd name="connsiteY9" fmla="*/ 0 h 3556932"/>
              <a:gd name="connsiteX0" fmla="*/ 167780 w 2499919"/>
              <a:gd name="connsiteY0" fmla="*/ 847288 h 3372374"/>
              <a:gd name="connsiteX1" fmla="*/ 729842 w 2499919"/>
              <a:gd name="connsiteY1" fmla="*/ 3263317 h 3372374"/>
              <a:gd name="connsiteX2" fmla="*/ 1157681 w 2499919"/>
              <a:gd name="connsiteY2" fmla="*/ 3263317 h 3372374"/>
              <a:gd name="connsiteX3" fmla="*/ 1157681 w 2499919"/>
              <a:gd name="connsiteY3" fmla="*/ 3372374 h 3372374"/>
              <a:gd name="connsiteX4" fmla="*/ 2206304 w 2499919"/>
              <a:gd name="connsiteY4" fmla="*/ 3372374 h 3372374"/>
              <a:gd name="connsiteX5" fmla="*/ 2206304 w 2499919"/>
              <a:gd name="connsiteY5" fmla="*/ 3229761 h 3372374"/>
              <a:gd name="connsiteX6" fmla="*/ 2499919 w 2499919"/>
              <a:gd name="connsiteY6" fmla="*/ 3229761 h 3372374"/>
              <a:gd name="connsiteX7" fmla="*/ 1786855 w 2499919"/>
              <a:gd name="connsiteY7" fmla="*/ 0 h 3372374"/>
              <a:gd name="connsiteX8" fmla="*/ 0 w 2499919"/>
              <a:gd name="connsiteY8" fmla="*/ 427838 h 3372374"/>
              <a:gd name="connsiteX9" fmla="*/ 167780 w 2499919"/>
              <a:gd name="connsiteY9" fmla="*/ 847288 h 3372374"/>
              <a:gd name="connsiteX0" fmla="*/ 78880 w 2411019"/>
              <a:gd name="connsiteY0" fmla="*/ 847288 h 3372374"/>
              <a:gd name="connsiteX1" fmla="*/ 640942 w 2411019"/>
              <a:gd name="connsiteY1" fmla="*/ 3263317 h 3372374"/>
              <a:gd name="connsiteX2" fmla="*/ 1068781 w 2411019"/>
              <a:gd name="connsiteY2" fmla="*/ 3263317 h 3372374"/>
              <a:gd name="connsiteX3" fmla="*/ 1068781 w 2411019"/>
              <a:gd name="connsiteY3" fmla="*/ 3372374 h 3372374"/>
              <a:gd name="connsiteX4" fmla="*/ 2117404 w 2411019"/>
              <a:gd name="connsiteY4" fmla="*/ 3372374 h 3372374"/>
              <a:gd name="connsiteX5" fmla="*/ 2117404 w 2411019"/>
              <a:gd name="connsiteY5" fmla="*/ 3229761 h 3372374"/>
              <a:gd name="connsiteX6" fmla="*/ 2411019 w 2411019"/>
              <a:gd name="connsiteY6" fmla="*/ 3229761 h 3372374"/>
              <a:gd name="connsiteX7" fmla="*/ 1697955 w 2411019"/>
              <a:gd name="connsiteY7" fmla="*/ 0 h 3372374"/>
              <a:gd name="connsiteX8" fmla="*/ 0 w 2411019"/>
              <a:gd name="connsiteY8" fmla="*/ 427838 h 3372374"/>
              <a:gd name="connsiteX9" fmla="*/ 78880 w 2411019"/>
              <a:gd name="connsiteY9" fmla="*/ 847288 h 3372374"/>
              <a:gd name="connsiteX0" fmla="*/ 97930 w 2430069"/>
              <a:gd name="connsiteY0" fmla="*/ 847288 h 3372374"/>
              <a:gd name="connsiteX1" fmla="*/ 659992 w 2430069"/>
              <a:gd name="connsiteY1" fmla="*/ 3263317 h 3372374"/>
              <a:gd name="connsiteX2" fmla="*/ 1087831 w 2430069"/>
              <a:gd name="connsiteY2" fmla="*/ 3263317 h 3372374"/>
              <a:gd name="connsiteX3" fmla="*/ 1087831 w 2430069"/>
              <a:gd name="connsiteY3" fmla="*/ 3372374 h 3372374"/>
              <a:gd name="connsiteX4" fmla="*/ 2136454 w 2430069"/>
              <a:gd name="connsiteY4" fmla="*/ 3372374 h 3372374"/>
              <a:gd name="connsiteX5" fmla="*/ 2136454 w 2430069"/>
              <a:gd name="connsiteY5" fmla="*/ 3229761 h 3372374"/>
              <a:gd name="connsiteX6" fmla="*/ 2430069 w 2430069"/>
              <a:gd name="connsiteY6" fmla="*/ 3229761 h 3372374"/>
              <a:gd name="connsiteX7" fmla="*/ 1717005 w 2430069"/>
              <a:gd name="connsiteY7" fmla="*/ 0 h 3372374"/>
              <a:gd name="connsiteX8" fmla="*/ 0 w 2430069"/>
              <a:gd name="connsiteY8" fmla="*/ 427838 h 3372374"/>
              <a:gd name="connsiteX9" fmla="*/ 97930 w 2430069"/>
              <a:gd name="connsiteY9" fmla="*/ 847288 h 3372374"/>
              <a:gd name="connsiteX0" fmla="*/ 97930 w 2518969"/>
              <a:gd name="connsiteY0" fmla="*/ 847288 h 3372374"/>
              <a:gd name="connsiteX1" fmla="*/ 659992 w 2518969"/>
              <a:gd name="connsiteY1" fmla="*/ 3263317 h 3372374"/>
              <a:gd name="connsiteX2" fmla="*/ 1087831 w 2518969"/>
              <a:gd name="connsiteY2" fmla="*/ 3263317 h 3372374"/>
              <a:gd name="connsiteX3" fmla="*/ 1087831 w 2518969"/>
              <a:gd name="connsiteY3" fmla="*/ 3372374 h 3372374"/>
              <a:gd name="connsiteX4" fmla="*/ 2136454 w 2518969"/>
              <a:gd name="connsiteY4" fmla="*/ 3372374 h 3372374"/>
              <a:gd name="connsiteX5" fmla="*/ 2136454 w 2518969"/>
              <a:gd name="connsiteY5" fmla="*/ 3229761 h 3372374"/>
              <a:gd name="connsiteX6" fmla="*/ 2518969 w 2518969"/>
              <a:gd name="connsiteY6" fmla="*/ 3223411 h 3372374"/>
              <a:gd name="connsiteX7" fmla="*/ 1717005 w 2518969"/>
              <a:gd name="connsiteY7" fmla="*/ 0 h 3372374"/>
              <a:gd name="connsiteX8" fmla="*/ 0 w 2518969"/>
              <a:gd name="connsiteY8" fmla="*/ 427838 h 3372374"/>
              <a:gd name="connsiteX9" fmla="*/ 97930 w 2518969"/>
              <a:gd name="connsiteY9" fmla="*/ 847288 h 3372374"/>
              <a:gd name="connsiteX0" fmla="*/ 97930 w 2518969"/>
              <a:gd name="connsiteY0" fmla="*/ 840938 h 3366024"/>
              <a:gd name="connsiteX1" fmla="*/ 659992 w 2518969"/>
              <a:gd name="connsiteY1" fmla="*/ 3256967 h 3366024"/>
              <a:gd name="connsiteX2" fmla="*/ 1087831 w 2518969"/>
              <a:gd name="connsiteY2" fmla="*/ 3256967 h 3366024"/>
              <a:gd name="connsiteX3" fmla="*/ 1087831 w 2518969"/>
              <a:gd name="connsiteY3" fmla="*/ 3366024 h 3366024"/>
              <a:gd name="connsiteX4" fmla="*/ 2136454 w 2518969"/>
              <a:gd name="connsiteY4" fmla="*/ 3366024 h 3366024"/>
              <a:gd name="connsiteX5" fmla="*/ 2136454 w 2518969"/>
              <a:gd name="connsiteY5" fmla="*/ 3223411 h 3366024"/>
              <a:gd name="connsiteX6" fmla="*/ 2518969 w 2518969"/>
              <a:gd name="connsiteY6" fmla="*/ 3217061 h 3366024"/>
              <a:gd name="connsiteX7" fmla="*/ 1767805 w 2518969"/>
              <a:gd name="connsiteY7" fmla="*/ 0 h 3366024"/>
              <a:gd name="connsiteX8" fmla="*/ 0 w 2518969"/>
              <a:gd name="connsiteY8" fmla="*/ 421488 h 3366024"/>
              <a:gd name="connsiteX9" fmla="*/ 97930 w 2518969"/>
              <a:gd name="connsiteY9" fmla="*/ 840938 h 336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18969" h="3366024">
                <a:moveTo>
                  <a:pt x="97930" y="840938"/>
                </a:moveTo>
                <a:lnTo>
                  <a:pt x="659992" y="3256967"/>
                </a:lnTo>
                <a:lnTo>
                  <a:pt x="1087831" y="3256967"/>
                </a:lnTo>
                <a:lnTo>
                  <a:pt x="1087831" y="3366024"/>
                </a:lnTo>
                <a:lnTo>
                  <a:pt x="2136454" y="3366024"/>
                </a:lnTo>
                <a:lnTo>
                  <a:pt x="2136454" y="3223411"/>
                </a:lnTo>
                <a:lnTo>
                  <a:pt x="2518969" y="3217061"/>
                </a:lnTo>
                <a:lnTo>
                  <a:pt x="1767805" y="0"/>
                </a:lnTo>
                <a:lnTo>
                  <a:pt x="0" y="421488"/>
                </a:lnTo>
                <a:lnTo>
                  <a:pt x="97930" y="840938"/>
                </a:lnTo>
                <a:close/>
              </a:path>
            </a:pathLst>
          </a:cu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9275" y="4924337"/>
            <a:ext cx="152498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Student Space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13941" y="4269888"/>
            <a:ext cx="78238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Lobby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61305" y="3665989"/>
            <a:ext cx="1148764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Publicly-accessible Retail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94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5CDEC3-4BA8-45AB-8A23-70E96C430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284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0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Agenda</a:t>
            </a:r>
          </a:p>
          <a:p>
            <a:pPr marL="0" indent="0" algn="ctr">
              <a:buNone/>
            </a:pPr>
            <a:endParaRPr lang="en-US" sz="3000" b="1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1 Court Street Project Description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Proposed Design Scheme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Existing Conditions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Local Precedents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7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5CDEC3-4BA8-45AB-8A23-70E96C430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8600"/>
            <a:ext cx="7515225" cy="3851513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The University purchased the Ames Building in September 2019</a:t>
            </a:r>
          </a:p>
          <a:p>
            <a:pPr lvl="1">
              <a:lnSpc>
                <a:spcPts val="2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Ames Hotel: 114 key boutique-style hotel, ground floor retail space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2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Planned conversion to up to 300-bed student dormitory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2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Student space and publicly-accessible retail planned for ground floor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6EA48A9-B688-4EC6-BDE6-0C31A30536A8}"/>
              </a:ext>
            </a:extLst>
          </p:cNvPr>
          <p:cNvSpPr txBox="1"/>
          <p:nvPr/>
        </p:nvSpPr>
        <p:spPr>
          <a:xfrm>
            <a:off x="838200" y="1635270"/>
            <a:ext cx="9486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1 Court Street Project</a:t>
            </a:r>
            <a:endParaRPr lang="en-US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523" r="581" b="424"/>
          <a:stretch/>
        </p:blipFill>
        <p:spPr>
          <a:xfrm>
            <a:off x="8677275" y="1171574"/>
            <a:ext cx="3228976" cy="541020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9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5CDEC3-4BA8-45AB-8A23-70E96C430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3473"/>
            <a:ext cx="10515600" cy="3851513"/>
          </a:xfrm>
        </p:spPr>
        <p:txBody>
          <a:bodyPr>
            <a:norm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Exterior signage scheme needed to communicate building’s role on campus</a:t>
            </a:r>
          </a:p>
          <a:p>
            <a:pPr lvl="1">
              <a:lnSpc>
                <a:spcPts val="2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4 flags along Court Street façade</a:t>
            </a:r>
          </a:p>
          <a:p>
            <a:pPr lvl="1">
              <a:lnSpc>
                <a:spcPts val="2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Replacement lettering on main entry canopy</a:t>
            </a:r>
          </a:p>
          <a:p>
            <a:pPr lvl="1">
              <a:lnSpc>
                <a:spcPts val="2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Replacement of awning fabric on Washington Mall</a:t>
            </a:r>
          </a:p>
          <a:p>
            <a:pPr lvl="1">
              <a:lnSpc>
                <a:spcPts val="24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Vinyl graphics on existing glass rail along Washington Mall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6EA48A9-B688-4EC6-BDE6-0C31A30536A8}"/>
              </a:ext>
            </a:extLst>
          </p:cNvPr>
          <p:cNvSpPr txBox="1"/>
          <p:nvPr/>
        </p:nvSpPr>
        <p:spPr>
          <a:xfrm>
            <a:off x="838200" y="1635270"/>
            <a:ext cx="9486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1 Court Street Project</a:t>
            </a:r>
            <a:endParaRPr lang="en-US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5CFB146-155E-4272-A2A3-3F9052786B36}"/>
              </a:ext>
            </a:extLst>
          </p:cNvPr>
          <p:cNvSpPr txBox="1"/>
          <p:nvPr/>
        </p:nvSpPr>
        <p:spPr>
          <a:xfrm>
            <a:off x="693705" y="2423728"/>
            <a:ext cx="41164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Proposed Design Scheme</a:t>
            </a:r>
          </a:p>
          <a:p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Court Street Frontage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718" y="0"/>
            <a:ext cx="6739282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18893" y="6248400"/>
            <a:ext cx="380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Looking north from Washington Street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0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3"/>
          <a:stretch/>
        </p:blipFill>
        <p:spPr>
          <a:xfrm>
            <a:off x="5944957" y="-248014"/>
            <a:ext cx="5754803" cy="7106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5CFB146-155E-4272-A2A3-3F9052786B36}"/>
              </a:ext>
            </a:extLst>
          </p:cNvPr>
          <p:cNvSpPr txBox="1"/>
          <p:nvPr/>
        </p:nvSpPr>
        <p:spPr>
          <a:xfrm>
            <a:off x="693705" y="2423728"/>
            <a:ext cx="41164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Proposed Design Scheme</a:t>
            </a:r>
          </a:p>
          <a:p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Court Street Frontage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1677" y="6248400"/>
            <a:ext cx="380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Looking southeast from Court Square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6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97" y="1395028"/>
            <a:ext cx="7156803" cy="44342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5CFB146-155E-4272-A2A3-3F9052786B36}"/>
              </a:ext>
            </a:extLst>
          </p:cNvPr>
          <p:cNvSpPr txBox="1"/>
          <p:nvPr/>
        </p:nvSpPr>
        <p:spPr>
          <a:xfrm>
            <a:off x="693705" y="2423728"/>
            <a:ext cx="41164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Proposed Design Scheme</a:t>
            </a:r>
          </a:p>
          <a:p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Washington Mall Frontage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54035"/>
          <a:stretch/>
        </p:blipFill>
        <p:spPr>
          <a:xfrm>
            <a:off x="5029199" y="709863"/>
            <a:ext cx="6867525" cy="2041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5CFB146-155E-4272-A2A3-3F9052786B36}"/>
              </a:ext>
            </a:extLst>
          </p:cNvPr>
          <p:cNvSpPr txBox="1"/>
          <p:nvPr/>
        </p:nvSpPr>
        <p:spPr>
          <a:xfrm>
            <a:off x="693705" y="1680553"/>
            <a:ext cx="4116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Proposed Design Scheme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5" t="57693" r="29959" b="14511"/>
          <a:stretch/>
        </p:blipFill>
        <p:spPr>
          <a:xfrm>
            <a:off x="8286749" y="2886075"/>
            <a:ext cx="3609976" cy="3734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t="35000" r="4490" b="12223"/>
          <a:stretch/>
        </p:blipFill>
        <p:spPr>
          <a:xfrm>
            <a:off x="2237074" y="2886075"/>
            <a:ext cx="5925851" cy="3734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t="2627" b="11783"/>
          <a:stretch/>
        </p:blipFill>
        <p:spPr>
          <a:xfrm>
            <a:off x="6629400" y="2876550"/>
            <a:ext cx="5276850" cy="372427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CFB146-155E-4272-A2A3-3F9052786B36}"/>
              </a:ext>
            </a:extLst>
          </p:cNvPr>
          <p:cNvSpPr txBox="1"/>
          <p:nvPr/>
        </p:nvSpPr>
        <p:spPr>
          <a:xfrm>
            <a:off x="693705" y="1680553"/>
            <a:ext cx="4116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Existing Conditions </a:t>
            </a:r>
            <a:r>
              <a:rPr 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as of November 2019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12139" r="15300"/>
          <a:stretch/>
        </p:blipFill>
        <p:spPr>
          <a:xfrm>
            <a:off x="266700" y="2876747"/>
            <a:ext cx="6096705" cy="372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3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A4C57AD5EDE488616644AC1DBB270" ma:contentTypeVersion="9" ma:contentTypeDescription="Create a new document." ma:contentTypeScope="" ma:versionID="99272bf58b0072794b7286d4402a870e">
  <xsd:schema xmlns:xsd="http://www.w3.org/2001/XMLSchema" xmlns:xs="http://www.w3.org/2001/XMLSchema" xmlns:p="http://schemas.microsoft.com/office/2006/metadata/properties" xmlns:ns3="b5faaa70-263d-41ab-9d7b-682b6aa037c6" targetNamespace="http://schemas.microsoft.com/office/2006/metadata/properties" ma:root="true" ma:fieldsID="e524ceffc46c640eef9ccc985a66a45a" ns3:_="">
    <xsd:import namespace="b5faaa70-263d-41ab-9d7b-682b6aa037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faaa70-263d-41ab-9d7b-682b6aa037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7C43AF-65ED-415D-8596-4C3DB40871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40CD23-7E48-4E47-AB40-ED677C3D014A}">
  <ds:schemaRefs>
    <ds:schemaRef ds:uri="http://purl.org/dc/elements/1.1/"/>
    <ds:schemaRef ds:uri="b5faaa70-263d-41ab-9d7b-682b6aa037c6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F51D791-5120-41C5-9340-1EFBF640A0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faaa70-263d-41ab-9d7b-682b6aa037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289</Words>
  <Application>Microsoft Office PowerPoint</Application>
  <PresentationFormat>Custom</PresentationFormat>
  <Paragraphs>65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Suffolk University 1 Court Street Signage  Dept. of Environment, Boston Landmarks Commission Hearing January 28,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Suffolk University IMP – Public &amp; Task Force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Black, Sarah</dc:creator>
  <cp:lastModifiedBy>Joseph Cornish</cp:lastModifiedBy>
  <cp:revision>85</cp:revision>
  <cp:lastPrinted>2019-08-27T18:39:46Z</cp:lastPrinted>
  <dcterms:created xsi:type="dcterms:W3CDTF">2019-08-23T17:06:26Z</dcterms:created>
  <dcterms:modified xsi:type="dcterms:W3CDTF">2020-01-23T15:22:44Z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0x01010019AA4C57AD5EDE488616644AC1DBB270</vt:lpwstr>
  </property>
</Properties>
</file>