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2" r:id="rId5"/>
    <p:sldId id="287" r:id="rId6"/>
    <p:sldId id="289" r:id="rId7"/>
    <p:sldId id="291" r:id="rId8"/>
    <p:sldId id="292" r:id="rId9"/>
    <p:sldId id="293" r:id="rId10"/>
    <p:sldId id="283" r:id="rId11"/>
    <p:sldId id="285" r:id="rId12"/>
    <p:sldId id="288" r:id="rId13"/>
    <p:sldId id="270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6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B90"/>
    <a:srgbClr val="000000"/>
    <a:srgbClr val="520B7F"/>
    <a:srgbClr val="5A67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8424" autoAdjust="0"/>
  </p:normalViewPr>
  <p:slideViewPr>
    <p:cSldViewPr snapToGrid="0" snapToObjects="1">
      <p:cViewPr varScale="1">
        <p:scale>
          <a:sx n="67" d="100"/>
          <a:sy n="67" d="100"/>
        </p:scale>
        <p:origin x="1278" y="60"/>
      </p:cViewPr>
      <p:guideLst>
        <p:guide orient="horz" pos="3896"/>
        <p:guide orient="horz" pos="2160"/>
        <p:guide pos="28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7D4A31-3451-9548-A35E-A3D0DE4A8E05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248FC3-5D38-6246-8F89-5312816D21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7420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7C9919-62A4-D948-AA1C-549E8EF913F2}" type="datetimeFigureOut">
              <a:rPr lang="en-US" smtClean="0"/>
              <a:t>12/6/2017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6A0FD3-429A-C844-88AC-DA40455DA0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0444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6" y="6437566"/>
            <a:ext cx="3090678" cy="130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419" y="2537961"/>
            <a:ext cx="7772400" cy="2297108"/>
          </a:xfrm>
        </p:spPr>
        <p:txBody>
          <a:bodyPr anchor="t">
            <a:noAutofit/>
          </a:bodyPr>
          <a:lstStyle>
            <a:lvl1pPr algn="l">
              <a:lnSpc>
                <a:spcPct val="95000"/>
              </a:lnSpc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419" y="4853210"/>
            <a:ext cx="7772400" cy="80373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00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75561" y="1979774"/>
            <a:ext cx="2439533" cy="48398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02/06/2014</a:t>
            </a:r>
            <a:endParaRPr lang="en-US" dirty="0"/>
          </a:p>
        </p:txBody>
      </p:sp>
      <p:pic>
        <p:nvPicPr>
          <p:cNvPr id="8" name="Picture 7" descr="CC_Alt_Logo_RGB_fin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9429"/>
            <a:ext cx="2286076" cy="60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4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20B9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887" y="1463040"/>
            <a:ext cx="8404917" cy="4721860"/>
          </a:xfrm>
        </p:spPr>
        <p:txBody>
          <a:bodyPr>
            <a:normAutofit/>
          </a:bodyPr>
          <a:lstStyle>
            <a:lvl1pPr marL="288925" indent="-288925">
              <a:lnSpc>
                <a:spcPct val="120000"/>
              </a:lnSpc>
              <a:buClrTx/>
              <a:buFont typeface="+mj-lt"/>
              <a:buAutoNum type="arabicPeriod"/>
              <a:defRPr sz="1800"/>
            </a:lvl1pPr>
            <a:lvl2pPr marL="569913" indent="-173038" defTabSz="568325">
              <a:lnSpc>
                <a:spcPct val="120000"/>
              </a:lnSpc>
              <a:defRPr sz="1800"/>
            </a:lvl2pPr>
            <a:lvl3pPr marL="911225" indent="-219075" defTabSz="512763">
              <a:lnSpc>
                <a:spcPct val="120000"/>
              </a:lnSpc>
              <a:defRPr sz="1800"/>
            </a:lvl3pPr>
            <a:lvl4pPr marL="1262063" indent="-174625">
              <a:lnSpc>
                <a:spcPct val="120000"/>
              </a:lnSpc>
              <a:defRPr sz="1800"/>
            </a:lvl4pPr>
            <a:lvl5pPr marL="1603375" indent="-231775">
              <a:lnSpc>
                <a:spcPct val="120000"/>
              </a:lnSpc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872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>
            <a:spLocks noGrp="1"/>
          </p:cNvSpPr>
          <p:nvPr>
            <p:ph sz="half" idx="10"/>
          </p:nvPr>
        </p:nvSpPr>
        <p:spPr>
          <a:xfrm>
            <a:off x="372887" y="1463040"/>
            <a:ext cx="8404917" cy="47218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53592" y="1325880"/>
            <a:ext cx="8258797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72888" y="886739"/>
            <a:ext cx="8405192" cy="43914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8468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3"/>
          <p:cNvSpPr>
            <a:spLocks noGrp="1"/>
          </p:cNvSpPr>
          <p:nvPr>
            <p:ph sz="half" idx="10"/>
          </p:nvPr>
        </p:nvSpPr>
        <p:spPr>
          <a:xfrm>
            <a:off x="372887" y="1463040"/>
            <a:ext cx="8404917" cy="47218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72888" y="886739"/>
            <a:ext cx="8405192" cy="43914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458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888" y="886968"/>
            <a:ext cx="8405192" cy="420624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887" y="1463040"/>
            <a:ext cx="4042323" cy="47218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43216" y="1463040"/>
            <a:ext cx="4034588" cy="47218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5396" y="1325880"/>
            <a:ext cx="3892643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819746" y="1325880"/>
            <a:ext cx="3892643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824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hart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889" y="886968"/>
            <a:ext cx="8423034" cy="40776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2887" y="5824538"/>
            <a:ext cx="8399168" cy="35912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200"/>
              </a:spcBef>
              <a:defRPr sz="1000"/>
            </a:lvl1pPr>
            <a:lvl2pPr>
              <a:lnSpc>
                <a:spcPct val="100000"/>
              </a:lnSpc>
              <a:spcBef>
                <a:spcPts val="200"/>
              </a:spcBef>
              <a:defRPr sz="900"/>
            </a:lvl2pPr>
            <a:lvl3pPr>
              <a:lnSpc>
                <a:spcPct val="100000"/>
              </a:lnSpc>
              <a:spcBef>
                <a:spcPts val="200"/>
              </a:spcBef>
              <a:defRPr sz="900"/>
            </a:lvl3pPr>
            <a:lvl4pPr>
              <a:lnSpc>
                <a:spcPct val="100000"/>
              </a:lnSpc>
              <a:spcBef>
                <a:spcPts val="200"/>
              </a:spcBef>
              <a:defRPr sz="900"/>
            </a:lvl4pPr>
            <a:lvl5pPr>
              <a:lnSpc>
                <a:spcPct val="100000"/>
              </a:lnSpc>
              <a:spcBef>
                <a:spcPts val="200"/>
              </a:spcBef>
              <a:defRPr sz="900"/>
            </a:lvl5pPr>
          </a:lstStyle>
          <a:p>
            <a:pPr lvl="0"/>
            <a:r>
              <a:rPr lang="en-US" dirty="0" smtClean="0"/>
              <a:t>Place Note/Citation Text Here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3592" y="1325880"/>
            <a:ext cx="8258797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2712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889" y="886968"/>
            <a:ext cx="4041643" cy="40776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2889" y="4426297"/>
            <a:ext cx="4041643" cy="1398241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09538" indent="-109538">
              <a:spcBef>
                <a:spcPts val="400"/>
              </a:spcBef>
              <a:defRPr sz="1200">
                <a:solidFill>
                  <a:schemeClr val="tx1"/>
                </a:solidFill>
              </a:defRPr>
            </a:lvl2pPr>
            <a:lvl3pPr marL="290513" indent="-119063"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 marL="460375" indent="-117475">
              <a:spcBef>
                <a:spcPts val="400"/>
              </a:spcBef>
              <a:defRPr sz="1200">
                <a:solidFill>
                  <a:schemeClr val="tx1"/>
                </a:solidFill>
              </a:defRPr>
            </a:lvl4pPr>
            <a:lvl5pPr marL="630238" indent="-111125">
              <a:spcBef>
                <a:spcPts val="400"/>
              </a:spcBef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0408" y="886968"/>
            <a:ext cx="4041647" cy="40776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3864" y="4426297"/>
            <a:ext cx="4038191" cy="1398241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200">
                <a:solidFill>
                  <a:schemeClr val="tx1"/>
                </a:solidFill>
              </a:defRPr>
            </a:lvl1pPr>
            <a:lvl2pPr marL="109538" indent="-109538">
              <a:spcBef>
                <a:spcPts val="400"/>
              </a:spcBef>
              <a:defRPr sz="1200">
                <a:solidFill>
                  <a:schemeClr val="tx1"/>
                </a:solidFill>
              </a:defRPr>
            </a:lvl2pPr>
            <a:lvl3pPr marL="290513" indent="-119063">
              <a:spcBef>
                <a:spcPts val="400"/>
              </a:spcBef>
              <a:defRPr sz="1200">
                <a:solidFill>
                  <a:schemeClr val="tx1"/>
                </a:solidFill>
              </a:defRPr>
            </a:lvl3pPr>
            <a:lvl4pPr marL="460375" indent="-117475">
              <a:spcBef>
                <a:spcPts val="400"/>
              </a:spcBef>
              <a:defRPr sz="1200">
                <a:solidFill>
                  <a:schemeClr val="tx1"/>
                </a:solidFill>
              </a:defRPr>
            </a:lvl4pPr>
            <a:lvl5pPr marL="630238" indent="-111125">
              <a:spcBef>
                <a:spcPts val="400"/>
              </a:spcBef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2887" y="5824538"/>
            <a:ext cx="8399168" cy="35912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20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200"/>
              </a:spcBef>
              <a:defRPr sz="900"/>
            </a:lvl2pPr>
            <a:lvl3pPr>
              <a:lnSpc>
                <a:spcPct val="100000"/>
              </a:lnSpc>
              <a:spcBef>
                <a:spcPts val="200"/>
              </a:spcBef>
              <a:defRPr sz="900"/>
            </a:lvl3pPr>
            <a:lvl4pPr>
              <a:lnSpc>
                <a:spcPct val="100000"/>
              </a:lnSpc>
              <a:spcBef>
                <a:spcPts val="200"/>
              </a:spcBef>
              <a:defRPr sz="900"/>
            </a:lvl4pPr>
            <a:lvl5pPr>
              <a:lnSpc>
                <a:spcPct val="100000"/>
              </a:lnSpc>
              <a:spcBef>
                <a:spcPts val="200"/>
              </a:spcBef>
              <a:defRPr sz="900"/>
            </a:lvl5pPr>
          </a:lstStyle>
          <a:p>
            <a:pPr lvl="0"/>
            <a:r>
              <a:rPr lang="en-US" dirty="0" smtClean="0"/>
              <a:t>Place Note/Citation Text Here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5396" y="1325880"/>
            <a:ext cx="3892643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819746" y="1325880"/>
            <a:ext cx="3892643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244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889" y="886968"/>
            <a:ext cx="2599761" cy="41148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4904" y="4000292"/>
            <a:ext cx="2606040" cy="1824247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200"/>
            </a:lvl1pPr>
            <a:lvl2pPr marL="109538" indent="-109538">
              <a:spcBef>
                <a:spcPts val="400"/>
              </a:spcBef>
              <a:defRPr sz="1200"/>
            </a:lvl2pPr>
            <a:lvl3pPr marL="290513" indent="-119063">
              <a:spcBef>
                <a:spcPts val="400"/>
              </a:spcBef>
              <a:defRPr sz="1200"/>
            </a:lvl3pPr>
            <a:lvl4pPr marL="460375" indent="-117475">
              <a:spcBef>
                <a:spcPts val="400"/>
              </a:spcBef>
              <a:defRPr sz="1200"/>
            </a:lvl4pPr>
            <a:lvl5pPr marL="630238" indent="-111125">
              <a:spcBef>
                <a:spcPts val="4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62" y="886968"/>
            <a:ext cx="2606168" cy="411480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66851" y="4000292"/>
            <a:ext cx="2606040" cy="1824247"/>
          </a:xfrm>
        </p:spPr>
        <p:txBody>
          <a:bodyPr>
            <a:normAutofit/>
          </a:bodyPr>
          <a:lstStyle>
            <a:lvl1pPr>
              <a:spcBef>
                <a:spcPts val="400"/>
              </a:spcBef>
              <a:defRPr sz="1200"/>
            </a:lvl1pPr>
            <a:lvl2pPr marL="109538" indent="-109538">
              <a:spcBef>
                <a:spcPts val="400"/>
              </a:spcBef>
              <a:defRPr sz="1200"/>
            </a:lvl2pPr>
            <a:lvl3pPr marL="290513" indent="-119063">
              <a:spcBef>
                <a:spcPts val="400"/>
              </a:spcBef>
              <a:defRPr sz="1200"/>
            </a:lvl3pPr>
            <a:lvl4pPr marL="460375" indent="-117475">
              <a:spcBef>
                <a:spcPts val="400"/>
              </a:spcBef>
              <a:defRPr sz="1200"/>
            </a:lvl4pPr>
            <a:lvl5pPr marL="630238" indent="-111125">
              <a:spcBef>
                <a:spcPts val="4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2887" y="5824538"/>
            <a:ext cx="8399168" cy="35912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20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200"/>
              </a:spcBef>
              <a:defRPr sz="900"/>
            </a:lvl2pPr>
            <a:lvl3pPr>
              <a:lnSpc>
                <a:spcPct val="100000"/>
              </a:lnSpc>
              <a:spcBef>
                <a:spcPts val="200"/>
              </a:spcBef>
              <a:defRPr sz="900"/>
            </a:lvl3pPr>
            <a:lvl4pPr>
              <a:lnSpc>
                <a:spcPct val="100000"/>
              </a:lnSpc>
              <a:spcBef>
                <a:spcPts val="200"/>
              </a:spcBef>
              <a:defRPr sz="900"/>
            </a:lvl4pPr>
            <a:lvl5pPr>
              <a:lnSpc>
                <a:spcPct val="100000"/>
              </a:lnSpc>
              <a:spcBef>
                <a:spcPts val="200"/>
              </a:spcBef>
              <a:defRPr sz="900"/>
            </a:lvl5pPr>
          </a:lstStyle>
          <a:p>
            <a:pPr lvl="0"/>
            <a:r>
              <a:rPr lang="en-US" dirty="0" smtClean="0"/>
              <a:t>Place Note/Citation Text Here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5396" y="1325880"/>
            <a:ext cx="245059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275988" y="886968"/>
            <a:ext cx="2606040" cy="41148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6168925" y="4000292"/>
            <a:ext cx="2606040" cy="1824245"/>
          </a:xfrm>
        </p:spPr>
        <p:txBody>
          <a:bodyPr>
            <a:normAutofit/>
          </a:bodyPr>
          <a:lstStyle>
            <a:lvl1pPr>
              <a:defRPr sz="1200"/>
            </a:lvl1pPr>
            <a:lvl2pPr marL="109538" indent="-109538">
              <a:defRPr sz="1200"/>
            </a:lvl2pPr>
            <a:lvl3pPr marL="290513" indent="-119063">
              <a:defRPr sz="1200"/>
            </a:lvl3pPr>
            <a:lvl4pPr marL="460375" indent="-117475">
              <a:defRPr sz="1200"/>
            </a:lvl4pPr>
            <a:lvl5pPr marL="630238" indent="-11112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265034" y="1325880"/>
            <a:ext cx="2447355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360215" y="1325880"/>
            <a:ext cx="2450592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9326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harts Layou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889" y="1193651"/>
            <a:ext cx="4041643" cy="41017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0080" y="4164059"/>
            <a:ext cx="1506082" cy="1504223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200"/>
            </a:lvl1pPr>
            <a:lvl2pPr marL="109538" indent="-109538">
              <a:spcBef>
                <a:spcPts val="400"/>
              </a:spcBef>
              <a:defRPr sz="1200"/>
            </a:lvl2pPr>
            <a:lvl3pPr marL="290513" indent="-119063">
              <a:spcBef>
                <a:spcPts val="400"/>
              </a:spcBef>
              <a:defRPr sz="1200"/>
            </a:lvl3pPr>
            <a:lvl4pPr marL="460375" indent="-117475">
              <a:spcBef>
                <a:spcPts val="400"/>
              </a:spcBef>
              <a:defRPr sz="1200"/>
            </a:lvl4pPr>
            <a:lvl5pPr marL="630238" indent="-111125">
              <a:spcBef>
                <a:spcPts val="4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0408" y="1193651"/>
            <a:ext cx="4041647" cy="41017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rgbClr val="0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70197" y="4164059"/>
            <a:ext cx="1502192" cy="1504223"/>
          </a:xfrm>
        </p:spPr>
        <p:txBody>
          <a:bodyPr>
            <a:noAutofit/>
          </a:bodyPr>
          <a:lstStyle>
            <a:lvl1pPr>
              <a:spcBef>
                <a:spcPts val="400"/>
              </a:spcBef>
              <a:defRPr sz="1200"/>
            </a:lvl1pPr>
            <a:lvl2pPr marL="109538" indent="-109538">
              <a:spcBef>
                <a:spcPts val="400"/>
              </a:spcBef>
              <a:defRPr sz="1200"/>
            </a:lvl2pPr>
            <a:lvl3pPr marL="290513" indent="-119063">
              <a:spcBef>
                <a:spcPts val="400"/>
              </a:spcBef>
              <a:defRPr sz="1200"/>
            </a:lvl3pPr>
            <a:lvl4pPr marL="460375" indent="-117475">
              <a:spcBef>
                <a:spcPts val="400"/>
              </a:spcBef>
              <a:defRPr sz="1200"/>
            </a:lvl4pPr>
            <a:lvl5pPr marL="630238" indent="-111125">
              <a:spcBef>
                <a:spcPts val="4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372887" y="5824538"/>
            <a:ext cx="8399168" cy="359125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spcBef>
                <a:spcPts val="20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200"/>
              </a:spcBef>
              <a:defRPr sz="900"/>
            </a:lvl2pPr>
            <a:lvl3pPr>
              <a:lnSpc>
                <a:spcPct val="100000"/>
              </a:lnSpc>
              <a:spcBef>
                <a:spcPts val="200"/>
              </a:spcBef>
              <a:defRPr sz="900"/>
            </a:lvl3pPr>
            <a:lvl4pPr>
              <a:lnSpc>
                <a:spcPct val="100000"/>
              </a:lnSpc>
              <a:spcBef>
                <a:spcPts val="200"/>
              </a:spcBef>
              <a:defRPr sz="900"/>
            </a:lvl4pPr>
            <a:lvl5pPr>
              <a:lnSpc>
                <a:spcPct val="100000"/>
              </a:lnSpc>
              <a:spcBef>
                <a:spcPts val="200"/>
              </a:spcBef>
              <a:defRPr sz="900"/>
            </a:lvl5pPr>
          </a:lstStyle>
          <a:p>
            <a:pPr lvl="0"/>
            <a:r>
              <a:rPr lang="en-US" dirty="0" smtClean="0"/>
              <a:t>Place Note/Citation Text Here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5396" y="1648828"/>
            <a:ext cx="3892643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819746" y="1648828"/>
            <a:ext cx="3892643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73063" y="3554430"/>
            <a:ext cx="4041775" cy="40824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30408" y="3554430"/>
            <a:ext cx="4042117" cy="408248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5396" y="4012950"/>
            <a:ext cx="3892643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819746" y="4012950"/>
            <a:ext cx="3892643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17"/>
          <p:cNvSpPr>
            <a:spLocks noGrp="1"/>
          </p:cNvSpPr>
          <p:nvPr>
            <p:ph sz="quarter" idx="15"/>
          </p:nvPr>
        </p:nvSpPr>
        <p:spPr>
          <a:xfrm>
            <a:off x="2910080" y="1799313"/>
            <a:ext cx="1506082" cy="1500568"/>
          </a:xfrm>
        </p:spPr>
        <p:txBody>
          <a:bodyPr>
            <a:noAutofit/>
          </a:bodyPr>
          <a:lstStyle>
            <a:lvl1pPr>
              <a:defRPr sz="1200"/>
            </a:lvl1pPr>
            <a:lvl2pPr marL="109538" indent="-109538">
              <a:defRPr sz="1200"/>
            </a:lvl2pPr>
            <a:lvl3pPr marL="290513" indent="-119063">
              <a:defRPr sz="1200"/>
            </a:lvl3pPr>
            <a:lvl4pPr marL="460375" indent="-117475">
              <a:defRPr sz="1200"/>
            </a:lvl4pPr>
            <a:lvl5pPr marL="630238" indent="-11112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6"/>
          </p:nvPr>
        </p:nvSpPr>
        <p:spPr>
          <a:xfrm>
            <a:off x="7270197" y="1799313"/>
            <a:ext cx="1502192" cy="1504950"/>
          </a:xfrm>
        </p:spPr>
        <p:txBody>
          <a:bodyPr>
            <a:noAutofit/>
          </a:bodyPr>
          <a:lstStyle>
            <a:lvl1pPr>
              <a:defRPr sz="1200"/>
            </a:lvl1pPr>
            <a:lvl2pPr marL="109538" indent="-109538">
              <a:defRPr sz="1200"/>
            </a:lvl2pPr>
            <a:lvl3pPr marL="290513" indent="-119063">
              <a:defRPr sz="1200"/>
            </a:lvl3pPr>
            <a:lvl4pPr marL="460375" indent="-117475">
              <a:defRPr sz="1200"/>
            </a:lvl4pPr>
            <a:lvl5pPr marL="630238" indent="-111125"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83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382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482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vider_patternBg_2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6" y="6437566"/>
            <a:ext cx="3090678" cy="130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419" y="2537961"/>
            <a:ext cx="7772400" cy="2297108"/>
          </a:xfrm>
        </p:spPr>
        <p:txBody>
          <a:bodyPr anchor="t">
            <a:noAutofit/>
          </a:bodyPr>
          <a:lstStyle>
            <a:lvl1pPr algn="l">
              <a:lnSpc>
                <a:spcPct val="95000"/>
              </a:lnSpc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419" y="4853210"/>
            <a:ext cx="7772400" cy="80373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00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75561" y="1979774"/>
            <a:ext cx="2439533" cy="48398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02/06/2014</a:t>
            </a:r>
            <a:endParaRPr lang="en-US" dirty="0"/>
          </a:p>
        </p:txBody>
      </p:sp>
      <p:pic>
        <p:nvPicPr>
          <p:cNvPr id="12" name="Picture 11" descr="CC_Alt_Logo_RGB_fina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9429"/>
            <a:ext cx="2286076" cy="60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69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CC_image_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90517"/>
            <a:ext cx="1140123" cy="30669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659163"/>
            <a:ext cx="9144000" cy="1198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356616" y="408360"/>
            <a:ext cx="539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tx2"/>
                </a:solidFill>
                <a:latin typeface="+mj-lt"/>
              </a:rPr>
              <a:t>Thank You</a:t>
            </a:r>
            <a:endParaRPr lang="en-US" sz="7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419" y="2431697"/>
            <a:ext cx="7772400" cy="2578829"/>
          </a:xfrm>
        </p:spPr>
        <p:txBody>
          <a:bodyPr anchor="t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First Name Last Name</a:t>
            </a:r>
            <a:br>
              <a:rPr lang="en-US" dirty="0" smtClean="0"/>
            </a:br>
            <a:r>
              <a:rPr lang="en-US" dirty="0" smtClean="0"/>
              <a:t>(XXX) XXX-XXXX</a:t>
            </a:r>
            <a:br>
              <a:rPr lang="en-US" dirty="0" smtClean="0"/>
            </a:br>
            <a:r>
              <a:rPr lang="en-US" dirty="0" smtClean="0"/>
              <a:t>name@crowncastle.com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357419" y="1762506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800" dirty="0" smtClean="0">
                <a:solidFill>
                  <a:schemeClr val="tx1"/>
                </a:solidFill>
                <a:latin typeface="+mj-lt"/>
              </a:rPr>
              <a:t>FOR FURTHER INFORMATION </a:t>
            </a:r>
            <a:br>
              <a:rPr lang="en-US" sz="1800" dirty="0" smtClean="0">
                <a:solidFill>
                  <a:schemeClr val="tx1"/>
                </a:solidFill>
                <a:latin typeface="+mj-lt"/>
              </a:rPr>
            </a:b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PLEASE CONTACT: </a:t>
            </a:r>
          </a:p>
        </p:txBody>
      </p:sp>
    </p:spTree>
    <p:extLst>
      <p:ext uri="{BB962C8B-B14F-4D97-AF65-F5344CB8AC3E}">
        <p14:creationId xmlns:p14="http://schemas.microsoft.com/office/powerpoint/2010/main" val="1281104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t2_TitleImage02-1_200dpi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26" y="0"/>
            <a:ext cx="5961888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6" y="6437566"/>
            <a:ext cx="3090678" cy="130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419" y="2537961"/>
            <a:ext cx="7772400" cy="2297108"/>
          </a:xfrm>
        </p:spPr>
        <p:txBody>
          <a:bodyPr anchor="t">
            <a:noAutofit/>
          </a:bodyPr>
          <a:lstStyle>
            <a:lvl1pPr algn="l">
              <a:lnSpc>
                <a:spcPct val="95000"/>
              </a:lnSpc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419" y="4853210"/>
            <a:ext cx="7772400" cy="80373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00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75561" y="1979774"/>
            <a:ext cx="2439533" cy="48398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02/06/2014</a:t>
            </a:r>
            <a:endParaRPr lang="en-US" dirty="0"/>
          </a:p>
        </p:txBody>
      </p:sp>
      <p:pic>
        <p:nvPicPr>
          <p:cNvPr id="12" name="Picture 11" descr="CC_Alt_Logo_RGB_fina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9429"/>
            <a:ext cx="2286076" cy="60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81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Opt2_TitleImage03-1_200dpi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8" b="6966"/>
          <a:stretch/>
        </p:blipFill>
        <p:spPr>
          <a:xfrm>
            <a:off x="0" y="0"/>
            <a:ext cx="8785802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06" y="6437566"/>
            <a:ext cx="3090678" cy="1303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419" y="2537961"/>
            <a:ext cx="7772400" cy="2297108"/>
          </a:xfrm>
        </p:spPr>
        <p:txBody>
          <a:bodyPr anchor="t">
            <a:noAutofit/>
          </a:bodyPr>
          <a:lstStyle>
            <a:lvl1pPr algn="l">
              <a:lnSpc>
                <a:spcPct val="95000"/>
              </a:lnSpc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419" y="4853210"/>
            <a:ext cx="7772400" cy="80373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rgbClr val="000000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75561" y="1979774"/>
            <a:ext cx="2439533" cy="48398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rgbClr val="00000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02/06/2014</a:t>
            </a:r>
            <a:endParaRPr lang="en-US" dirty="0"/>
          </a:p>
        </p:txBody>
      </p:sp>
      <p:pic>
        <p:nvPicPr>
          <p:cNvPr id="12" name="Picture 11" descr="CC_Alt_Logo_RGB_final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9429"/>
            <a:ext cx="2286076" cy="60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62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_BRIGGS\Desktop\Jiwon folder\SULL\CROW_22008_PPTtemplate\PPT\CC_PPT_template\Opt3_TitleImage1-2_120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C_white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9429"/>
            <a:ext cx="2286057" cy="614949"/>
          </a:xfrm>
          <a:prstGeom prst="rect">
            <a:avLst/>
          </a:prstGeom>
        </p:spPr>
      </p:pic>
      <p:pic>
        <p:nvPicPr>
          <p:cNvPr id="12" name="Picture 11" descr="CC_slogon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6434391"/>
            <a:ext cx="3083891" cy="137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419" y="2537961"/>
            <a:ext cx="7772400" cy="2297108"/>
          </a:xfrm>
        </p:spPr>
        <p:txBody>
          <a:bodyPr anchor="t">
            <a:noAutofit/>
          </a:bodyPr>
          <a:lstStyle>
            <a:lvl1pPr algn="l">
              <a:lnSpc>
                <a:spcPct val="95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419" y="4853210"/>
            <a:ext cx="7772400" cy="80373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75561" y="1979774"/>
            <a:ext cx="2439533" cy="48398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02/06/2014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99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T_BRIGGS\Desktop\Jiwon folder\SULL\CROW_22008_PPTtemplate\PPT\CC_PPT_template\Opt3_TitleImage2-3_120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C_white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9429"/>
            <a:ext cx="2286057" cy="614949"/>
          </a:xfrm>
          <a:prstGeom prst="rect">
            <a:avLst/>
          </a:prstGeom>
        </p:spPr>
      </p:pic>
      <p:pic>
        <p:nvPicPr>
          <p:cNvPr id="12" name="Picture 11" descr="CC_slogon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6434391"/>
            <a:ext cx="3083891" cy="137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419" y="2537961"/>
            <a:ext cx="7772400" cy="2297108"/>
          </a:xfrm>
        </p:spPr>
        <p:txBody>
          <a:bodyPr anchor="t">
            <a:noAutofit/>
          </a:bodyPr>
          <a:lstStyle>
            <a:lvl1pPr algn="l">
              <a:lnSpc>
                <a:spcPct val="95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419" y="4853210"/>
            <a:ext cx="7772400" cy="80373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75561" y="1979774"/>
            <a:ext cx="2439533" cy="48398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02/06/2014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17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_BRIGGS\Desktop\Jiwon folder\SULL\CROW_22008_PPTtemplate\PPT\CC_PPT_template\Opt3_TitleImage3-2_120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C_white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9429"/>
            <a:ext cx="2286057" cy="614949"/>
          </a:xfrm>
          <a:prstGeom prst="rect">
            <a:avLst/>
          </a:prstGeom>
        </p:spPr>
      </p:pic>
      <p:pic>
        <p:nvPicPr>
          <p:cNvPr id="12" name="Picture 11" descr="CC_slogon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6434391"/>
            <a:ext cx="3083891" cy="137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419" y="2537961"/>
            <a:ext cx="7772400" cy="2297108"/>
          </a:xfrm>
        </p:spPr>
        <p:txBody>
          <a:bodyPr anchor="t">
            <a:noAutofit/>
          </a:bodyPr>
          <a:lstStyle>
            <a:lvl1pPr algn="l">
              <a:lnSpc>
                <a:spcPct val="95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419" y="4853210"/>
            <a:ext cx="7772400" cy="80373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75561" y="1979774"/>
            <a:ext cx="2439533" cy="48398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02/06/2014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017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T_BRIGGS\Desktop\Jiwon folder\SULL\CROW_22008_PPTtemplate\PPT\CC_PPT_template\Opt3_TitleImage4-1_120dp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C_white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9429"/>
            <a:ext cx="2286057" cy="614949"/>
          </a:xfrm>
          <a:prstGeom prst="rect">
            <a:avLst/>
          </a:prstGeom>
        </p:spPr>
      </p:pic>
      <p:pic>
        <p:nvPicPr>
          <p:cNvPr id="12" name="Picture 11" descr="CC_slogon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6434391"/>
            <a:ext cx="3083891" cy="137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7419" y="2537961"/>
            <a:ext cx="7772400" cy="2297108"/>
          </a:xfrm>
        </p:spPr>
        <p:txBody>
          <a:bodyPr anchor="t">
            <a:noAutofit/>
          </a:bodyPr>
          <a:lstStyle>
            <a:lvl1pPr algn="l">
              <a:lnSpc>
                <a:spcPct val="95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7419" y="4853210"/>
            <a:ext cx="7772400" cy="803731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75561" y="1979774"/>
            <a:ext cx="2439533" cy="48398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02/06/2014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90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6616" y="455055"/>
            <a:ext cx="7772400" cy="4799036"/>
          </a:xfrm>
        </p:spPr>
        <p:txBody>
          <a:bodyPr anchor="t">
            <a:noAutofit/>
          </a:bodyPr>
          <a:lstStyle>
            <a:lvl1pPr algn="l">
              <a:lnSpc>
                <a:spcPct val="95000"/>
              </a:lnSpc>
              <a:defRPr sz="7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64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2887" y="371331"/>
            <a:ext cx="8404917" cy="8686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887" y="1463040"/>
            <a:ext cx="8404917" cy="4721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828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8154131" y="6374180"/>
            <a:ext cx="6182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0" dirty="0" smtClean="0">
                <a:solidFill>
                  <a:schemeClr val="tx1"/>
                </a:solidFill>
                <a:latin typeface="+mj-lt"/>
              </a:rPr>
              <a:t>|  </a:t>
            </a:r>
            <a:fld id="{B80B2485-4F15-B248-AC0C-C603411D062D}" type="slidenum">
              <a:rPr lang="en-US" sz="1100" b="0" smtClean="0">
                <a:solidFill>
                  <a:schemeClr val="tx1"/>
                </a:solidFill>
                <a:latin typeface="+mj-lt"/>
              </a:rPr>
              <a:t>‹#›</a:t>
            </a:fld>
            <a:endParaRPr lang="en-US" sz="11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4169413" y="6374546"/>
            <a:ext cx="42779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 smtClean="0">
                <a:solidFill>
                  <a:schemeClr val="tx2"/>
                </a:solidFill>
                <a:latin typeface="+mj-lt"/>
              </a:rPr>
              <a:t>Fort Point Channel Landmark</a:t>
            </a:r>
            <a:r>
              <a:rPr lang="en-US" sz="1100" b="1" baseline="0" dirty="0" smtClean="0">
                <a:solidFill>
                  <a:schemeClr val="tx2"/>
                </a:solidFill>
                <a:latin typeface="+mj-lt"/>
              </a:rPr>
              <a:t> District</a:t>
            </a:r>
            <a:r>
              <a:rPr lang="en-US" sz="1100" b="1" dirty="0" smtClean="0">
                <a:solidFill>
                  <a:schemeClr val="tx2"/>
                </a:solidFill>
                <a:latin typeface="+mj-lt"/>
              </a:rPr>
              <a:t> Commission </a:t>
            </a:r>
            <a:endParaRPr lang="en-US" sz="11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741715" y="6250839"/>
            <a:ext cx="1079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6000"/>
              </a:lnSpc>
            </a:pPr>
            <a:r>
              <a:rPr lang="en-US" sz="1000" dirty="0" smtClean="0">
                <a:solidFill>
                  <a:schemeClr val="tx1"/>
                </a:solidFill>
                <a:latin typeface="+mj-lt"/>
              </a:rPr>
              <a:t>Proprietary &amp; Confidential</a:t>
            </a:r>
            <a:endParaRPr lang="en-US" sz="1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3" name="Picture 12" descr="CC_Alt_Logo_RGB_final.png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290517"/>
            <a:ext cx="1139240" cy="30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1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51" r:id="rId9"/>
    <p:sldLayoutId id="2147483666" r:id="rId10"/>
    <p:sldLayoutId id="2147483653" r:id="rId11"/>
    <p:sldLayoutId id="2147483678" r:id="rId12"/>
    <p:sldLayoutId id="2147483660" r:id="rId13"/>
    <p:sldLayoutId id="2147483663" r:id="rId14"/>
    <p:sldLayoutId id="2147483662" r:id="rId15"/>
    <p:sldLayoutId id="2147483664" r:id="rId16"/>
    <p:sldLayoutId id="2147483665" r:id="rId17"/>
    <p:sldLayoutId id="2147483654" r:id="rId18"/>
    <p:sldLayoutId id="2147483655" r:id="rId19"/>
    <p:sldLayoutId id="2147483670" r:id="rId20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20000"/>
        </a:lnSpc>
        <a:spcBef>
          <a:spcPts val="600"/>
        </a:spcBef>
        <a:buFontTx/>
        <a:buNone/>
        <a:defRPr sz="1600" kern="1200">
          <a:solidFill>
            <a:schemeClr val="tx1"/>
          </a:solidFill>
          <a:latin typeface="+mj-lt"/>
          <a:ea typeface="+mn-ea"/>
          <a:cs typeface="+mn-cs"/>
        </a:defRPr>
      </a:lvl1pPr>
      <a:lvl2pPr marL="173038" indent="-173038" algn="l" defTabSz="457200" rtl="0" eaLnBrk="1" latinLnBrk="0" hangingPunct="1">
        <a:lnSpc>
          <a:spcPct val="120000"/>
        </a:lnSpc>
        <a:spcBef>
          <a:spcPts val="400"/>
        </a:spcBef>
        <a:buClrTx/>
        <a:buFont typeface="Arial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2pPr>
      <a:lvl3pPr marL="460375" indent="-219075" algn="l" defTabSz="457200" rtl="0" eaLnBrk="1" latinLnBrk="0" hangingPunct="1">
        <a:lnSpc>
          <a:spcPct val="120000"/>
        </a:lnSpc>
        <a:spcBef>
          <a:spcPts val="400"/>
        </a:spcBef>
        <a:buClrTx/>
        <a:buFont typeface="Lucida Grande"/>
        <a:buChar char="­"/>
        <a:tabLst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742950" indent="-174625" algn="l" defTabSz="457200" rtl="0" eaLnBrk="1" latinLnBrk="0" hangingPunct="1">
        <a:lnSpc>
          <a:spcPct val="120000"/>
        </a:lnSpc>
        <a:spcBef>
          <a:spcPts val="400"/>
        </a:spcBef>
        <a:buClrTx/>
        <a:buFont typeface="Arial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082675" indent="-231775" algn="l" defTabSz="287338" rtl="0" eaLnBrk="1" latinLnBrk="0" hangingPunct="1">
        <a:lnSpc>
          <a:spcPct val="120000"/>
        </a:lnSpc>
        <a:spcBef>
          <a:spcPts val="400"/>
        </a:spcBef>
        <a:buClrTx/>
        <a:buFont typeface="Lucida Grande"/>
        <a:buChar char="­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Fort Point Channel Landmark District Commission</a:t>
            </a:r>
            <a:endParaRPr lang="en-US" sz="44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Presentation of Proposed Node </a:t>
            </a:r>
            <a:r>
              <a:rPr lang="en-US" dirty="0" smtClean="0">
                <a:solidFill>
                  <a:schemeClr val="tx1"/>
                </a:solidFill>
              </a:rPr>
              <a:t>Location on Summer Street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12/14/2017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Joseph Shannon</a:t>
            </a:r>
            <a:endParaRPr lang="en-US" dirty="0"/>
          </a:p>
          <a:p>
            <a:pPr lvl="0"/>
            <a:r>
              <a:rPr lang="en-US" dirty="0"/>
              <a:t>Government Relations Manager</a:t>
            </a:r>
          </a:p>
          <a:p>
            <a:pPr lvl="0"/>
            <a:r>
              <a:rPr lang="en-US" dirty="0"/>
              <a:t>(339) </a:t>
            </a:r>
            <a:r>
              <a:rPr lang="en-US" dirty="0" smtClean="0"/>
              <a:t>205-7008</a:t>
            </a:r>
            <a:endParaRPr lang="en-US" dirty="0"/>
          </a:p>
          <a:p>
            <a:pPr lvl="0"/>
            <a:r>
              <a:rPr lang="en-US" dirty="0" smtClean="0"/>
              <a:t>Joseph.Shannon@crowncastle.com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SB024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Location Overview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5208" t="3738" r="12037" b="10654"/>
          <a:stretch/>
        </p:blipFill>
        <p:spPr bwMode="auto">
          <a:xfrm>
            <a:off x="916646" y="1548909"/>
            <a:ext cx="6810375" cy="4362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211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Boston Overview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Crown Castle Node Locations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65" y="1463675"/>
            <a:ext cx="6109820" cy="4721225"/>
          </a:xfrm>
        </p:spPr>
      </p:pic>
    </p:spTree>
    <p:extLst>
      <p:ext uri="{BB962C8B-B14F-4D97-AF65-F5344CB8AC3E}">
        <p14:creationId xmlns:p14="http://schemas.microsoft.com/office/powerpoint/2010/main" val="254258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</a:t>
            </a:r>
            <a:r>
              <a:rPr lang="en-US" dirty="0" smtClean="0"/>
              <a:t>Crown’s effort on Summer Street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December 9, 2016 </a:t>
            </a:r>
            <a:r>
              <a:rPr lang="en-US" dirty="0" smtClean="0"/>
              <a:t>– Fort Point Channel Commission Approved Crown Castle’s proposal for a Double Fort Point Style Light with telecommunications equipment at this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March 2017 </a:t>
            </a:r>
            <a:r>
              <a:rPr lang="en-US" dirty="0" smtClean="0"/>
              <a:t>– </a:t>
            </a:r>
            <a:r>
              <a:rPr lang="en-US" dirty="0" smtClean="0"/>
              <a:t>the PIC approved a Boston Public Works Department Improvement Plan along Summer Street that included a new </a:t>
            </a:r>
            <a:r>
              <a:rPr lang="en-US" dirty="0" err="1" smtClean="0"/>
              <a:t>streetlighting</a:t>
            </a:r>
            <a:r>
              <a:rPr lang="en-US" dirty="0" smtClean="0"/>
              <a:t> scheme in this area</a:t>
            </a:r>
            <a:endParaRPr lang="en-US" dirty="0" smtClean="0"/>
          </a:p>
          <a:p>
            <a:pPr marL="458788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458788" lvl="1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March 2017 </a:t>
            </a:r>
            <a:r>
              <a:rPr lang="en-US" dirty="0" smtClean="0"/>
              <a:t>– Boston </a:t>
            </a:r>
            <a:r>
              <a:rPr lang="en-US" dirty="0" err="1" smtClean="0"/>
              <a:t>Streetlighting</a:t>
            </a:r>
            <a:r>
              <a:rPr lang="en-US" dirty="0" smtClean="0"/>
              <a:t> </a:t>
            </a:r>
            <a:r>
              <a:rPr lang="en-US" dirty="0" smtClean="0"/>
              <a:t>Department rejected </a:t>
            </a:r>
            <a:r>
              <a:rPr lang="en-US" dirty="0" smtClean="0"/>
              <a:t>Crown’s proposal for a Fort Point style light in this location because it would frustrate the new scheme.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smtClean="0"/>
              <a:t>December 2017 </a:t>
            </a:r>
            <a:r>
              <a:rPr lang="en-US" dirty="0" smtClean="0"/>
              <a:t>– Crown is proposing an </a:t>
            </a:r>
            <a:r>
              <a:rPr lang="en-US" dirty="0" err="1" smtClean="0"/>
              <a:t>Arieta</a:t>
            </a:r>
            <a:r>
              <a:rPr lang="en-US" dirty="0" smtClean="0"/>
              <a:t> style LED light in this location that is consistent with Public Work’s scheme.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20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Public Works </a:t>
            </a:r>
            <a:r>
              <a:rPr lang="en-US" dirty="0" smtClean="0"/>
              <a:t>Department – </a:t>
            </a:r>
            <a:br>
              <a:rPr lang="en-US" dirty="0" smtClean="0"/>
            </a:br>
            <a:r>
              <a:rPr lang="en-US" dirty="0" smtClean="0"/>
              <a:t>Summer Street Improvement Plan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790797" y="1489555"/>
            <a:ext cx="6836310" cy="4566189"/>
          </a:xfrm>
          <a:prstGeom prst="rect">
            <a:avLst/>
          </a:prstGeom>
        </p:spPr>
      </p:pic>
      <p:sp>
        <p:nvSpPr>
          <p:cNvPr id="9" name="Donut 8"/>
          <p:cNvSpPr/>
          <p:nvPr/>
        </p:nvSpPr>
        <p:spPr>
          <a:xfrm>
            <a:off x="1932317" y="2760453"/>
            <a:ext cx="138023" cy="189781"/>
          </a:xfrm>
          <a:prstGeom prst="donu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2306128" y="2760453"/>
            <a:ext cx="138023" cy="189781"/>
          </a:xfrm>
          <a:prstGeom prst="donu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2823713" y="2760453"/>
            <a:ext cx="138023" cy="189781"/>
          </a:xfrm>
          <a:prstGeom prst="donu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4506333" y="2760452"/>
            <a:ext cx="138023" cy="189781"/>
          </a:xfrm>
          <a:prstGeom prst="donu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6159687" y="2760451"/>
            <a:ext cx="138023" cy="189781"/>
          </a:xfrm>
          <a:prstGeom prst="donu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Donut 13"/>
          <p:cNvSpPr/>
          <p:nvPr/>
        </p:nvSpPr>
        <p:spPr>
          <a:xfrm>
            <a:off x="1981199" y="4931434"/>
            <a:ext cx="842514" cy="189781"/>
          </a:xfrm>
          <a:prstGeom prst="donu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3545925" y="2769075"/>
            <a:ext cx="138023" cy="189781"/>
          </a:xfrm>
          <a:prstGeom prst="donu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Donut 15"/>
          <p:cNvSpPr/>
          <p:nvPr/>
        </p:nvSpPr>
        <p:spPr>
          <a:xfrm>
            <a:off x="4199125" y="2769071"/>
            <a:ext cx="138023" cy="189781"/>
          </a:xfrm>
          <a:prstGeom prst="donu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Donut 16"/>
          <p:cNvSpPr/>
          <p:nvPr/>
        </p:nvSpPr>
        <p:spPr>
          <a:xfrm>
            <a:off x="4817352" y="2757569"/>
            <a:ext cx="138023" cy="189781"/>
          </a:xfrm>
          <a:prstGeom prst="donu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/>
          <p:cNvSpPr/>
          <p:nvPr/>
        </p:nvSpPr>
        <p:spPr>
          <a:xfrm>
            <a:off x="5347388" y="2757569"/>
            <a:ext cx="138023" cy="189781"/>
          </a:xfrm>
          <a:prstGeom prst="donu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nut 18"/>
          <p:cNvSpPr/>
          <p:nvPr/>
        </p:nvSpPr>
        <p:spPr>
          <a:xfrm>
            <a:off x="5829687" y="2763320"/>
            <a:ext cx="138023" cy="189781"/>
          </a:xfrm>
          <a:prstGeom prst="donu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/>
          <p:cNvSpPr/>
          <p:nvPr/>
        </p:nvSpPr>
        <p:spPr>
          <a:xfrm>
            <a:off x="6447914" y="2763320"/>
            <a:ext cx="138023" cy="189781"/>
          </a:xfrm>
          <a:prstGeom prst="donu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/>
          <p:cNvSpPr/>
          <p:nvPr/>
        </p:nvSpPr>
        <p:spPr>
          <a:xfrm>
            <a:off x="1981199" y="4767759"/>
            <a:ext cx="842514" cy="189781"/>
          </a:xfrm>
          <a:prstGeom prst="donu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2823713" y="5121215"/>
            <a:ext cx="199714" cy="163676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2892724" y="4871672"/>
            <a:ext cx="299050" cy="8586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422814" y="2443277"/>
            <a:ext cx="227622" cy="27481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137228" y="5010171"/>
            <a:ext cx="2201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>
                <a:latin typeface="+mj-lt"/>
              </a:rPr>
              <a:t>Purple dots - </a:t>
            </a:r>
            <a:r>
              <a:rPr lang="en-US" sz="1200" b="1" u="sng" dirty="0" err="1" smtClean="0">
                <a:latin typeface="+mj-lt"/>
              </a:rPr>
              <a:t>Arieta</a:t>
            </a:r>
            <a:r>
              <a:rPr lang="en-US" sz="1200" b="1" u="sng" dirty="0" smtClean="0">
                <a:latin typeface="+mj-lt"/>
              </a:rPr>
              <a:t> lights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138787" y="4776106"/>
            <a:ext cx="24432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>
                <a:latin typeface="+mj-lt"/>
              </a:rPr>
              <a:t>Yellow dots – Ft. Point lights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59706" y="2126801"/>
            <a:ext cx="3478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>
                <a:latin typeface="+mj-lt"/>
              </a:rPr>
              <a:t>Location of Crown’s proposed </a:t>
            </a:r>
            <a:r>
              <a:rPr lang="en-US" sz="1200" b="1" u="sng" dirty="0" err="1" smtClean="0">
                <a:latin typeface="+mj-lt"/>
              </a:rPr>
              <a:t>Arieta</a:t>
            </a:r>
            <a:r>
              <a:rPr lang="en-US" sz="1200" b="1" u="sng" dirty="0" smtClean="0">
                <a:latin typeface="+mj-lt"/>
              </a:rPr>
              <a:t> light</a:t>
            </a:r>
          </a:p>
        </p:txBody>
      </p:sp>
    </p:spTree>
    <p:extLst>
      <p:ext uri="{BB962C8B-B14F-4D97-AF65-F5344CB8AC3E}">
        <p14:creationId xmlns:p14="http://schemas.microsoft.com/office/powerpoint/2010/main" val="34826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Works Department Scheme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3349900" y="2329487"/>
            <a:ext cx="2450550" cy="298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8966" y="1940943"/>
            <a:ext cx="5218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j-lt"/>
              </a:rPr>
              <a:t>Leotek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Arieta</a:t>
            </a:r>
            <a:r>
              <a:rPr lang="en-US" sz="1600" dirty="0" smtClean="0">
                <a:latin typeface="+mj-lt"/>
              </a:rPr>
              <a:t> LED Light (purple dots on previous page)</a:t>
            </a:r>
          </a:p>
        </p:txBody>
      </p:sp>
    </p:spTree>
    <p:extLst>
      <p:ext uri="{BB962C8B-B14F-4D97-AF65-F5344CB8AC3E}">
        <p14:creationId xmlns:p14="http://schemas.microsoft.com/office/powerpoint/2010/main" val="17151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Profile for SB24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10" y="1240011"/>
            <a:ext cx="7858018" cy="503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Replacement Pole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78" y="1181782"/>
            <a:ext cx="8029240" cy="515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0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Conditions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Located near </a:t>
            </a:r>
            <a:r>
              <a:rPr lang="en-US" dirty="0" smtClean="0"/>
              <a:t>250 Summer Street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8" t="4799" r="12246" b="32206"/>
          <a:stretch/>
        </p:blipFill>
        <p:spPr>
          <a:xfrm>
            <a:off x="785090" y="1325880"/>
            <a:ext cx="7287491" cy="4898899"/>
          </a:xfrm>
        </p:spPr>
      </p:pic>
    </p:spTree>
    <p:extLst>
      <p:ext uri="{BB962C8B-B14F-4D97-AF65-F5344CB8AC3E}">
        <p14:creationId xmlns:p14="http://schemas.microsoft.com/office/powerpoint/2010/main" val="254107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4">
      <a:dk1>
        <a:srgbClr val="000000"/>
      </a:dk1>
      <a:lt1>
        <a:sysClr val="window" lastClr="FFFFFF"/>
      </a:lt1>
      <a:dk2>
        <a:srgbClr val="520B90"/>
      </a:dk2>
      <a:lt2>
        <a:srgbClr val="E6E7E8"/>
      </a:lt2>
      <a:accent1>
        <a:srgbClr val="520B90"/>
      </a:accent1>
      <a:accent2>
        <a:srgbClr val="5A6771"/>
      </a:accent2>
      <a:accent3>
        <a:srgbClr val="0085CF"/>
      </a:accent3>
      <a:accent4>
        <a:srgbClr val="5FCEEA"/>
      </a:accent4>
      <a:accent5>
        <a:srgbClr val="00BEB7"/>
      </a:accent5>
      <a:accent6>
        <a:srgbClr val="00857E"/>
      </a:accent6>
      <a:hlink>
        <a:srgbClr val="1972C2"/>
      </a:hlink>
      <a:folHlink>
        <a:srgbClr val="3E007B"/>
      </a:folHlink>
    </a:clrScheme>
    <a:fontScheme name="CROW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ot="0" spcFirstLastPara="0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AB0A8ED3BFFB488088D03E871F6B6C" ma:contentTypeVersion="0" ma:contentTypeDescription="Create a new document." ma:contentTypeScope="" ma:versionID="c0e71e30e383e6438ebaedbc26c2c976">
  <xsd:schema xmlns:xsd="http://www.w3.org/2001/XMLSchema" xmlns:p="http://schemas.microsoft.com/office/2006/metadata/properties" targetNamespace="http://schemas.microsoft.com/office/2006/metadata/properties" ma:root="true" ma:fieldsID="84d24c2467e79a5b957f305a830827c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296F4C7-37EB-4A07-AD7A-B4DDF715CE57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638A345-F7E4-492C-9E00-48B0B26440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8F1499-D63D-4C8D-802B-CE8D4546C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CC_PPT_Full</Template>
  <TotalTime>375</TotalTime>
  <Words>192</Words>
  <Application>Microsoft Office PowerPoint</Application>
  <PresentationFormat>On-screen Show (4:3)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Georgia</vt:lpstr>
      <vt:lpstr>Lucida Grande</vt:lpstr>
      <vt:lpstr>Office Theme</vt:lpstr>
      <vt:lpstr>Fort Point Channel Landmark District Commission</vt:lpstr>
      <vt:lpstr>SB024</vt:lpstr>
      <vt:lpstr>South Boston Overview </vt:lpstr>
      <vt:lpstr>History of Crown’s effort on Summer Street </vt:lpstr>
      <vt:lpstr>Public Works Department –  Summer Street Improvement Plan  </vt:lpstr>
      <vt:lpstr>Public Works Department Scheme  </vt:lpstr>
      <vt:lpstr>Node Profile for SB24</vt:lpstr>
      <vt:lpstr>Proposed Replacement Pole</vt:lpstr>
      <vt:lpstr>Existing Conditions</vt:lpstr>
      <vt:lpstr>PowerPoint Presentation</vt:lpstr>
    </vt:vector>
  </TitlesOfParts>
  <Company>Crown Castle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Title of Presentation Here</dc:title>
  <dc:creator>Sarnacchiaro, Kathleen</dc:creator>
  <cp:lastModifiedBy>Shannon, Joseph</cp:lastModifiedBy>
  <cp:revision>26</cp:revision>
  <cp:lastPrinted>2017-11-21T16:35:21Z</cp:lastPrinted>
  <dcterms:created xsi:type="dcterms:W3CDTF">2016-12-07T16:27:25Z</dcterms:created>
  <dcterms:modified xsi:type="dcterms:W3CDTF">2017-12-06T16:29:28Z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0x01010028AB0A8ED3BFFB488088D03E871F6B6C</vt:lpwstr>
  </property>
</Properties>
</file>